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autoCompressPictures="0">
  <p:sldMasterIdLst>
    <p:sldMasterId id="2147483660" r:id="rId1"/>
  </p:sldMasterIdLst>
  <p:notesMasterIdLst>
    <p:notesMasterId r:id="rId23"/>
  </p:notesMasterIdLst>
  <p:sldIdLst>
    <p:sldId id="292" r:id="rId2"/>
    <p:sldId id="293" r:id="rId3"/>
    <p:sldId id="294" r:id="rId4"/>
    <p:sldId id="295" r:id="rId5"/>
    <p:sldId id="296" r:id="rId6"/>
    <p:sldId id="297" r:id="rId7"/>
    <p:sldId id="298" r:id="rId8"/>
    <p:sldId id="299" r:id="rId9"/>
    <p:sldId id="300" r:id="rId10"/>
    <p:sldId id="301" r:id="rId11"/>
    <p:sldId id="302" r:id="rId12"/>
    <p:sldId id="303" r:id="rId13"/>
    <p:sldId id="268" r:id="rId14"/>
    <p:sldId id="289" r:id="rId15"/>
    <p:sldId id="260" r:id="rId16"/>
    <p:sldId id="262" r:id="rId17"/>
    <p:sldId id="285" r:id="rId18"/>
    <p:sldId id="286" r:id="rId19"/>
    <p:sldId id="287" r:id="rId20"/>
    <p:sldId id="291" r:id="rId21"/>
    <p:sldId id="259" r:id="rId22"/>
  </p:sldIdLst>
  <p:sldSz cx="9144000" cy="6858000" type="letter"/>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rge González" initials="JG" lastIdx="2" clrIdx="0">
    <p:extLst>
      <p:ext uri="{19B8F6BF-5375-455C-9EA6-DF929625EA0E}">
        <p15:presenceInfo xmlns:p15="http://schemas.microsoft.com/office/powerpoint/2012/main" userId="c4030d69daadf5be"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EDED"/>
    <a:srgbClr val="005993"/>
    <a:srgbClr val="002F5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118" autoAdjust="0"/>
    <p:restoredTop sz="94674"/>
  </p:normalViewPr>
  <p:slideViewPr>
    <p:cSldViewPr snapToGrid="0" snapToObjects="1">
      <p:cViewPr varScale="1">
        <p:scale>
          <a:sx n="115" d="100"/>
          <a:sy n="115" d="100"/>
        </p:scale>
        <p:origin x="1212"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936F616-2F79-C549-8067-4CDF4B43ED5E}" type="datetimeFigureOut">
              <a:rPr lang="en-US" smtClean="0"/>
              <a:t>10/12/2021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F032D56-7283-534D-AE4A-D03D30EE04A7}" type="slidenum">
              <a:rPr lang="en-US" smtClean="0"/>
              <a:t>‹Nº›</a:t>
            </a:fld>
            <a:endParaRPr lang="en-US"/>
          </a:p>
        </p:txBody>
      </p:sp>
    </p:spTree>
    <p:extLst>
      <p:ext uri="{BB962C8B-B14F-4D97-AF65-F5344CB8AC3E}">
        <p14:creationId xmlns:p14="http://schemas.microsoft.com/office/powerpoint/2010/main" val="8662626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F032D56-7283-534D-AE4A-D03D30EE04A7}" type="slidenum">
              <a:rPr lang="en-US" smtClean="0"/>
              <a:t>3</a:t>
            </a:fld>
            <a:endParaRPr lang="en-US"/>
          </a:p>
        </p:txBody>
      </p:sp>
    </p:spTree>
    <p:extLst>
      <p:ext uri="{BB962C8B-B14F-4D97-AF65-F5344CB8AC3E}">
        <p14:creationId xmlns:p14="http://schemas.microsoft.com/office/powerpoint/2010/main" val="19632645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a:prstGeom prst="rect">
            <a:avLst/>
          </a:prstGeo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C8BF2AF3-4EA8-7546-95AC-FAE7CAF7DF9F}" type="datetime1">
              <a:rPr lang="en-US" smtClean="0"/>
              <a:t>10/12/2021</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FDF114FB-C8C6-A74E-A0EF-FC099C99C34B}" type="slidenum">
              <a:rPr lang="en-US" smtClean="0"/>
              <a:t>‹Nº›</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28650" y="1825625"/>
            <a:ext cx="78867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A849A224-1FB9-BC48-9C17-16023012E958}" type="datetime1">
              <a:rPr lang="en-US" smtClean="0"/>
              <a:t>10/12/2021</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FDF114FB-C8C6-A74E-A0EF-FC099C99C34B}" type="slidenum">
              <a:rPr lang="en-US" smtClean="0"/>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a:prstGeom prst="rect">
            <a:avLst/>
          </a:prstGeo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AAB44F9A-BD57-2F48-87D4-C490DFB39B1A}" type="datetime1">
              <a:rPr lang="en-US" smtClean="0"/>
              <a:t>10/12/2021</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FDF114FB-C8C6-A74E-A0EF-FC099C99C34B}" type="slidenum">
              <a:rPr lang="en-US" smtClean="0"/>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a:t>Click to edit Master title style</a:t>
            </a:r>
            <a:endParaRPr lang="en-US" dirty="0"/>
          </a:p>
        </p:txBody>
      </p:sp>
      <p:sp>
        <p:nvSpPr>
          <p:cNvPr id="3" name="Content Placeholder 2"/>
          <p:cNvSpPr>
            <a:spLocks noGrp="1"/>
          </p:cNvSpPr>
          <p:nvPr>
            <p:ph idx="1"/>
          </p:nvPr>
        </p:nvSpPr>
        <p:spPr>
          <a:xfrm>
            <a:off x="628650" y="1825625"/>
            <a:ext cx="78867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245BA7CE-57CF-C344-B4C9-421FF8BF1EF9}" type="datetime1">
              <a:rPr lang="en-US" smtClean="0"/>
              <a:t>10/12/2021</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FDF114FB-C8C6-A74E-A0EF-FC099C99C34B}" type="slidenum">
              <a:rPr lang="en-US" smtClean="0"/>
              <a:t>‹Nº›</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a:prstGeom prst="rect">
            <a:avLst/>
          </a:prstGeo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C0FA7F9F-7677-0349-9AD3-5D9AAB1A15F1}" type="datetime1">
              <a:rPr lang="en-US" smtClean="0"/>
              <a:t>10/12/2021</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FDF114FB-C8C6-A74E-A0EF-FC099C99C34B}" type="slidenum">
              <a:rPr lang="en-US" smtClean="0"/>
              <a:t>‹Nº›</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2D934C55-C452-EB46-9B35-F7C30649E1D5}" type="datetime1">
              <a:rPr lang="en-US" smtClean="0"/>
              <a:t>10/12/2021</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FDF114FB-C8C6-A74E-A0EF-FC099C99C34B}" type="slidenum">
              <a:rPr lang="en-US" smtClean="0"/>
              <a:t>‹Nº›</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a:prstGeom prst="rect">
            <a:avLst/>
          </a:prstGeo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fld id="{56F4879A-FE7A-6947-97C9-8B4E81C77E0A}" type="datetime1">
              <a:rPr lang="en-US" smtClean="0"/>
              <a:t>10/12/2021</a:t>
            </a:fld>
            <a:endParaRPr lang="en-US"/>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fld id="{FDF114FB-C8C6-A74E-A0EF-FC099C99C34B}" type="slidenum">
              <a:rPr lang="en-US" smtClean="0"/>
              <a:t>‹Nº›</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a:t>Click to edit Master title style</a:t>
            </a:r>
            <a:endParaRPr lang="en-US" dirty="0"/>
          </a:p>
        </p:txBody>
      </p:sp>
      <p:sp>
        <p:nvSpPr>
          <p:cNvPr id="3" name="Date Placeholder 2"/>
          <p:cNvSpPr>
            <a:spLocks noGrp="1"/>
          </p:cNvSpPr>
          <p:nvPr>
            <p:ph type="dt" sz="half" idx="10"/>
          </p:nvPr>
        </p:nvSpPr>
        <p:spPr>
          <a:xfrm>
            <a:off x="628650" y="6356351"/>
            <a:ext cx="2057400" cy="365125"/>
          </a:xfrm>
          <a:prstGeom prst="rect">
            <a:avLst/>
          </a:prstGeom>
        </p:spPr>
        <p:txBody>
          <a:bodyPr/>
          <a:lstStyle/>
          <a:p>
            <a:fld id="{F0FD7E53-2A8C-3F4A-B853-268356D3E37E}" type="datetime1">
              <a:rPr lang="en-US" smtClean="0"/>
              <a:t>10/12/2021</a:t>
            </a:fld>
            <a:endParaRPr lang="en-US"/>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FDF114FB-C8C6-A74E-A0EF-FC099C99C34B}" type="slidenum">
              <a:rPr lang="en-US" smtClean="0"/>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738867A4-A93A-AF4B-A311-13BAA22DFBBC}" type="datetime1">
              <a:rPr lang="en-US" smtClean="0"/>
              <a:t>10/12/2021</a:t>
            </a:fld>
            <a:endParaRPr lang="en-US"/>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FDF114FB-C8C6-A74E-A0EF-FC099C99C34B}" type="slidenum">
              <a:rPr lang="en-US" smtClean="0"/>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0806003D-A38D-1644-BB3E-59E85DCA48D1}" type="datetime1">
              <a:rPr lang="en-US" smtClean="0"/>
              <a:t>10/12/2021</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FDF114FB-C8C6-A74E-A0EF-FC099C99C34B}" type="slidenum">
              <a:rPr lang="en-US" smtClean="0"/>
              <a:t>‹Nº›</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10B36F17-1C12-7145-8AE1-A3ADC33891D0}" type="datetime1">
              <a:rPr lang="en-US" smtClean="0"/>
              <a:t>10/12/2021</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FDF114FB-C8C6-A74E-A0EF-FC099C99C34B}" type="slidenum">
              <a:rPr lang="en-US" smtClean="0"/>
              <a:t>‹Nº›</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8309113" y="6478631"/>
            <a:ext cx="608369" cy="254481"/>
          </a:xfrm>
          <a:prstGeom prst="rect">
            <a:avLst/>
          </a:prstGeom>
        </p:spPr>
      </p:pic>
      <p:sp>
        <p:nvSpPr>
          <p:cNvPr id="10" name="Rectangle 9"/>
          <p:cNvSpPr/>
          <p:nvPr userDrawn="1"/>
        </p:nvSpPr>
        <p:spPr>
          <a:xfrm>
            <a:off x="0" y="6576700"/>
            <a:ext cx="8219661" cy="81516"/>
          </a:xfrm>
          <a:prstGeom prst="rect">
            <a:avLst/>
          </a:prstGeom>
          <a:gradFill flip="none" rotWithShape="1">
            <a:gsLst>
              <a:gs pos="38000">
                <a:srgbClr val="002F5E"/>
              </a:gs>
              <a:gs pos="99000">
                <a:srgbClr val="005993"/>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4635053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hyperlink" Target="http://www.dlgabogados.mx/" TargetMode="Externa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2935304" y="5807393"/>
            <a:ext cx="3273393" cy="369332"/>
          </a:xfrm>
          <a:prstGeom prst="rect">
            <a:avLst/>
          </a:prstGeom>
          <a:noFill/>
        </p:spPr>
        <p:txBody>
          <a:bodyPr wrap="square" rtlCol="0">
            <a:spAutoFit/>
          </a:bodyPr>
          <a:lstStyle/>
          <a:p>
            <a:pPr algn="ctr"/>
            <a:r>
              <a:rPr lang="en-US" b="1" dirty="0">
                <a:solidFill>
                  <a:schemeClr val="bg1"/>
                </a:solidFill>
                <a:latin typeface="Arial" charset="0"/>
                <a:ea typeface="Arial" charset="0"/>
                <a:cs typeface="Arial" charset="0"/>
              </a:rPr>
              <a:t>TÍTULO DE PRESENTACIÓN</a:t>
            </a:r>
          </a:p>
        </p:txBody>
      </p:sp>
      <p:cxnSp>
        <p:nvCxnSpPr>
          <p:cNvPr id="11" name="Straight Connector 10"/>
          <p:cNvCxnSpPr/>
          <p:nvPr/>
        </p:nvCxnSpPr>
        <p:spPr>
          <a:xfrm>
            <a:off x="4303644" y="6251713"/>
            <a:ext cx="536713"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4211"/>
            <a:ext cx="9144000" cy="7067077"/>
          </a:xfrm>
          <a:prstGeom prst="rect">
            <a:avLst/>
          </a:prstGeom>
        </p:spPr>
      </p:pic>
      <p:pic>
        <p:nvPicPr>
          <p:cNvPr id="7" name="object 4">
            <a:extLst>
              <a:ext uri="{FF2B5EF4-FFF2-40B4-BE49-F238E27FC236}">
                <a16:creationId xmlns:a16="http://schemas.microsoft.com/office/drawing/2014/main" id="{DA902FDC-C6F9-493A-9624-10CC026E0D4F}"/>
              </a:ext>
            </a:extLst>
          </p:cNvPr>
          <p:cNvPicPr/>
          <p:nvPr/>
        </p:nvPicPr>
        <p:blipFill>
          <a:blip r:embed="rId3" cstate="print"/>
          <a:stretch>
            <a:fillRect/>
          </a:stretch>
        </p:blipFill>
        <p:spPr>
          <a:xfrm>
            <a:off x="3032760" y="2230374"/>
            <a:ext cx="3078480" cy="2397252"/>
          </a:xfrm>
          <a:prstGeom prst="rect">
            <a:avLst/>
          </a:prstGeom>
        </p:spPr>
      </p:pic>
    </p:spTree>
    <p:extLst>
      <p:ext uri="{BB962C8B-B14F-4D97-AF65-F5344CB8AC3E}">
        <p14:creationId xmlns:p14="http://schemas.microsoft.com/office/powerpoint/2010/main" val="20268127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18334" y="329784"/>
            <a:ext cx="59961" cy="442209"/>
          </a:xfrm>
          <a:prstGeom prst="rect">
            <a:avLst/>
          </a:prstGeom>
          <a:solidFill>
            <a:srgbClr val="002F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Rectangle 5"/>
          <p:cNvSpPr/>
          <p:nvPr/>
        </p:nvSpPr>
        <p:spPr>
          <a:xfrm>
            <a:off x="218334" y="983974"/>
            <a:ext cx="2603026" cy="5327373"/>
          </a:xfrm>
          <a:prstGeom prst="rect">
            <a:avLst/>
          </a:prstGeom>
          <a:gradFill flip="none" rotWithShape="1">
            <a:gsLst>
              <a:gs pos="38000">
                <a:srgbClr val="002F5E"/>
              </a:gs>
              <a:gs pos="99000">
                <a:srgbClr val="005993"/>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Rectangle 6"/>
          <p:cNvSpPr/>
          <p:nvPr/>
        </p:nvSpPr>
        <p:spPr>
          <a:xfrm>
            <a:off x="2961208" y="983974"/>
            <a:ext cx="5954192" cy="5327373"/>
          </a:xfrm>
          <a:prstGeom prst="rect">
            <a:avLst/>
          </a:prstGeom>
          <a:solidFill>
            <a:srgbClr val="EDED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TextBox 8"/>
          <p:cNvSpPr txBox="1"/>
          <p:nvPr/>
        </p:nvSpPr>
        <p:spPr>
          <a:xfrm>
            <a:off x="247826" y="2861499"/>
            <a:ext cx="3104973" cy="276999"/>
          </a:xfrm>
          <a:prstGeom prst="rect">
            <a:avLst/>
          </a:prstGeom>
          <a:noFill/>
        </p:spPr>
        <p:txBody>
          <a:bodyPr wrap="square" rtlCol="0">
            <a:spAutoFit/>
          </a:bodyPr>
          <a:lstStyle/>
          <a:p>
            <a:r>
              <a:rPr lang="en-US" sz="1200" b="1" dirty="0">
                <a:solidFill>
                  <a:prstClr val="white"/>
                </a:solidFill>
                <a:latin typeface="Arial" charset="0"/>
                <a:ea typeface="Arial" charset="0"/>
                <a:cs typeface="Arial" charset="0"/>
              </a:rPr>
              <a:t>GUILLERMO LECONA MORALES</a:t>
            </a:r>
          </a:p>
        </p:txBody>
      </p:sp>
      <p:sp>
        <p:nvSpPr>
          <p:cNvPr id="10" name="TextBox 9"/>
          <p:cNvSpPr txBox="1"/>
          <p:nvPr/>
        </p:nvSpPr>
        <p:spPr>
          <a:xfrm>
            <a:off x="220035" y="3200304"/>
            <a:ext cx="2587442" cy="1800493"/>
          </a:xfrm>
          <a:prstGeom prst="rect">
            <a:avLst/>
          </a:prstGeom>
          <a:noFill/>
        </p:spPr>
        <p:txBody>
          <a:bodyPr wrap="square" rtlCol="0">
            <a:spAutoFit/>
          </a:bodyPr>
          <a:lstStyle/>
          <a:p>
            <a:pPr marL="93663" indent="-93663" algn="just">
              <a:spcAft>
                <a:spcPts val="300"/>
              </a:spcAft>
              <a:buFont typeface="Arial" panose="020B0604020202020204" pitchFamily="34" charset="0"/>
              <a:buChar char="•"/>
            </a:pPr>
            <a:r>
              <a:rPr lang="es-MX" sz="800" b="1" dirty="0">
                <a:solidFill>
                  <a:prstClr val="white"/>
                </a:solidFill>
                <a:latin typeface="Arial" charset="0"/>
                <a:ea typeface="Arial" charset="0"/>
                <a:cs typeface="Arial" charset="0"/>
              </a:rPr>
              <a:t>Doctorate in Law. </a:t>
            </a:r>
            <a:r>
              <a:rPr lang="es-MX" sz="800" dirty="0">
                <a:solidFill>
                  <a:prstClr val="white"/>
                </a:solidFill>
                <a:latin typeface="Arial" charset="0"/>
                <a:ea typeface="Arial" charset="0"/>
                <a:cs typeface="Arial" charset="0"/>
              </a:rPr>
              <a:t>Instituto de Investigaciones Jurídicas UNAM (in progress).</a:t>
            </a:r>
          </a:p>
          <a:p>
            <a:pPr marL="93663" indent="-93663" algn="just">
              <a:spcAft>
                <a:spcPts val="300"/>
              </a:spcAft>
              <a:buFont typeface="Arial" panose="020B0604020202020204" pitchFamily="34" charset="0"/>
              <a:buChar char="•"/>
            </a:pPr>
            <a:r>
              <a:rPr lang="es-MX" sz="800" b="1" dirty="0">
                <a:solidFill>
                  <a:prstClr val="white"/>
                </a:solidFill>
                <a:latin typeface="Arial" charset="0"/>
                <a:ea typeface="Arial" charset="0"/>
                <a:cs typeface="Arial" charset="0"/>
              </a:rPr>
              <a:t>Master in Law. </a:t>
            </a:r>
            <a:r>
              <a:rPr lang="es-MX" sz="800" dirty="0">
                <a:solidFill>
                  <a:prstClr val="white"/>
                </a:solidFill>
                <a:latin typeface="Arial" charset="0"/>
                <a:ea typeface="Arial" charset="0"/>
                <a:cs typeface="Arial" charset="0"/>
              </a:rPr>
              <a:t>Georgetown University (1996-1997). </a:t>
            </a:r>
          </a:p>
          <a:p>
            <a:pPr marL="93663" indent="-93663" algn="just">
              <a:spcAft>
                <a:spcPts val="300"/>
              </a:spcAft>
              <a:buFont typeface="Arial" panose="020B0604020202020204" pitchFamily="34" charset="0"/>
              <a:buChar char="•"/>
            </a:pPr>
            <a:r>
              <a:rPr lang="es-MX" sz="800" b="1" dirty="0">
                <a:solidFill>
                  <a:prstClr val="white"/>
                </a:solidFill>
                <a:latin typeface="Arial" charset="0"/>
                <a:ea typeface="Arial" charset="0"/>
                <a:cs typeface="Arial" charset="0"/>
              </a:rPr>
              <a:t>Law Degree. Universidad de las Américas-Puebla (1991-1996).</a:t>
            </a:r>
          </a:p>
          <a:p>
            <a:pPr marL="93663" indent="-93663" algn="just">
              <a:spcAft>
                <a:spcPts val="300"/>
              </a:spcAft>
              <a:buFont typeface="Arial" panose="020B0604020202020204" pitchFamily="34" charset="0"/>
              <a:buChar char="•"/>
            </a:pPr>
            <a:r>
              <a:rPr lang="es-MX" sz="800" b="1" dirty="0">
                <a:solidFill>
                  <a:prstClr val="white"/>
                </a:solidFill>
                <a:latin typeface="Arial" charset="0"/>
                <a:ea typeface="Arial" charset="0"/>
                <a:cs typeface="Arial" charset="0"/>
              </a:rPr>
              <a:t>Postgraduate studies at: </a:t>
            </a:r>
          </a:p>
          <a:p>
            <a:pPr marL="93663" algn="just">
              <a:spcAft>
                <a:spcPts val="300"/>
              </a:spcAft>
            </a:pPr>
            <a:r>
              <a:rPr lang="es-MX" sz="800" dirty="0">
                <a:solidFill>
                  <a:prstClr val="white"/>
                </a:solidFill>
                <a:latin typeface="Arial" charset="0"/>
                <a:ea typeface="Arial" charset="0"/>
                <a:cs typeface="Arial" charset="0"/>
              </a:rPr>
              <a:t>International Monetary Fund Institute (2018).</a:t>
            </a:r>
            <a:endParaRPr lang="en-US" sz="800" b="1" dirty="0">
              <a:solidFill>
                <a:prstClr val="white"/>
              </a:solidFill>
              <a:latin typeface="Arial" charset="0"/>
              <a:ea typeface="Arial" charset="0"/>
              <a:cs typeface="Arial" charset="0"/>
            </a:endParaRPr>
          </a:p>
          <a:p>
            <a:pPr marL="93663" algn="just">
              <a:spcAft>
                <a:spcPts val="300"/>
              </a:spcAft>
            </a:pPr>
            <a:r>
              <a:rPr lang="es-MX" sz="800" dirty="0">
                <a:solidFill>
                  <a:prstClr val="white"/>
                </a:solidFill>
                <a:latin typeface="Arial" charset="0"/>
                <a:ea typeface="Arial" charset="0"/>
                <a:cs typeface="Arial" charset="0"/>
              </a:rPr>
              <a:t>Institute of Fiscal Studies of the Ministry of Finance of Spain (2004).</a:t>
            </a:r>
          </a:p>
          <a:p>
            <a:pPr marL="93663" algn="just">
              <a:spcAft>
                <a:spcPts val="300"/>
              </a:spcAft>
            </a:pPr>
            <a:r>
              <a:rPr lang="es-MX" sz="800" dirty="0">
                <a:solidFill>
                  <a:prstClr val="white"/>
                </a:solidFill>
                <a:latin typeface="Arial" charset="0"/>
                <a:ea typeface="Arial" charset="0"/>
                <a:cs typeface="Arial" charset="0"/>
              </a:rPr>
              <a:t>Instituto Tecnológico Autónomo de México, ITAM (1998, 2000-2001). </a:t>
            </a:r>
          </a:p>
        </p:txBody>
      </p:sp>
      <p:sp>
        <p:nvSpPr>
          <p:cNvPr id="11" name="TextBox 10"/>
          <p:cNvSpPr txBox="1"/>
          <p:nvPr/>
        </p:nvSpPr>
        <p:spPr>
          <a:xfrm>
            <a:off x="3000966" y="948091"/>
            <a:ext cx="5914434" cy="307777"/>
          </a:xfrm>
          <a:prstGeom prst="rect">
            <a:avLst/>
          </a:prstGeom>
          <a:noFill/>
        </p:spPr>
        <p:txBody>
          <a:bodyPr wrap="square" rtlCol="0">
            <a:spAutoFit/>
          </a:bodyPr>
          <a:lstStyle/>
          <a:p>
            <a:pPr algn="ctr"/>
            <a:r>
              <a:rPr lang="es-MX" sz="1400" b="1" dirty="0">
                <a:solidFill>
                  <a:srgbClr val="002F5E"/>
                </a:solidFill>
                <a:latin typeface="Arial" charset="0"/>
                <a:ea typeface="Arial" charset="0"/>
                <a:cs typeface="Arial" charset="0"/>
              </a:rPr>
              <a:t>+20 YEARS OF EXPERIENCE ON:</a:t>
            </a:r>
          </a:p>
        </p:txBody>
      </p:sp>
      <p:sp>
        <p:nvSpPr>
          <p:cNvPr id="12" name="TextBox 11"/>
          <p:cNvSpPr txBox="1"/>
          <p:nvPr/>
        </p:nvSpPr>
        <p:spPr>
          <a:xfrm>
            <a:off x="2945252" y="1230917"/>
            <a:ext cx="3012931" cy="4662815"/>
          </a:xfrm>
          <a:prstGeom prst="rect">
            <a:avLst/>
          </a:prstGeom>
          <a:noFill/>
        </p:spPr>
        <p:txBody>
          <a:bodyPr wrap="square" rtlCol="0">
            <a:spAutoFit/>
          </a:bodyPr>
          <a:lstStyle/>
          <a:p>
            <a:pPr algn="just">
              <a:tabLst>
                <a:tab pos="266700" algn="l"/>
              </a:tabLst>
            </a:pPr>
            <a:r>
              <a:rPr lang="es-MX" sz="1400" b="1" dirty="0">
                <a:solidFill>
                  <a:srgbClr val="002F5E"/>
                </a:solidFill>
                <a:latin typeface="Arial" charset="0"/>
                <a:ea typeface="Arial" charset="0"/>
                <a:cs typeface="Arial" charset="0"/>
              </a:rPr>
              <a:t>1) Regulation and public policies.</a:t>
            </a:r>
          </a:p>
          <a:p>
            <a:pPr algn="just">
              <a:tabLst>
                <a:tab pos="266700" algn="l"/>
              </a:tabLst>
            </a:pPr>
            <a:endParaRPr lang="es-MX" sz="950" dirty="0">
              <a:solidFill>
                <a:prstClr val="black">
                  <a:lumMod val="85000"/>
                  <a:lumOff val="15000"/>
                </a:prstClr>
              </a:solidFill>
              <a:latin typeface="Arial" charset="0"/>
              <a:cs typeface="Arial" charset="0"/>
            </a:endParaRPr>
          </a:p>
          <a:p>
            <a:pPr algn="just">
              <a:spcAft>
                <a:spcPts val="600"/>
              </a:spcAft>
              <a:tabLst>
                <a:tab pos="266700" algn="l"/>
              </a:tabLst>
            </a:pPr>
            <a:r>
              <a:rPr lang="es-MX" sz="950" dirty="0">
                <a:solidFill>
                  <a:prstClr val="black">
                    <a:lumMod val="85000"/>
                    <a:lumOff val="15000"/>
                  </a:prstClr>
                </a:solidFill>
                <a:latin typeface="Arial" charset="0"/>
                <a:cs typeface="Arial" charset="0"/>
              </a:rPr>
              <a:t>Interacting with the Executive, Congress and the private sector, creating business opportunities and the most efficient, effective and transparent operation of government to promote economic development:</a:t>
            </a:r>
          </a:p>
          <a:p>
            <a:pPr algn="just"/>
            <a:r>
              <a:rPr lang="en-US" sz="1400" b="1" dirty="0">
                <a:solidFill>
                  <a:srgbClr val="005993"/>
                </a:solidFill>
                <a:latin typeface="Arial" charset="0"/>
                <a:ea typeface="Arial" charset="0"/>
                <a:cs typeface="Arial" charset="0"/>
              </a:rPr>
              <a:t>● Public-private projects</a:t>
            </a:r>
          </a:p>
          <a:p>
            <a:pPr algn="just"/>
            <a:r>
              <a:rPr lang="es-MX" sz="950" dirty="0">
                <a:solidFill>
                  <a:prstClr val="black">
                    <a:lumMod val="85000"/>
                    <a:lumOff val="15000"/>
                  </a:prstClr>
                </a:solidFill>
                <a:latin typeface="Arial" charset="0"/>
                <a:ea typeface="Arial" charset="0"/>
                <a:cs typeface="Arial" charset="0"/>
              </a:rPr>
              <a:t>Infrastructure and public procurement; public-private partnerships; special economic zones; science, technology and innovation; trust funds for financing.</a:t>
            </a:r>
          </a:p>
          <a:p>
            <a:pPr algn="just"/>
            <a:endParaRPr lang="es-MX" sz="600" dirty="0">
              <a:solidFill>
                <a:prstClr val="black">
                  <a:lumMod val="85000"/>
                  <a:lumOff val="15000"/>
                </a:prstClr>
              </a:solidFill>
              <a:latin typeface="Arial" charset="0"/>
              <a:ea typeface="Arial" charset="0"/>
              <a:cs typeface="Arial" charset="0"/>
            </a:endParaRPr>
          </a:p>
          <a:p>
            <a:pPr algn="just"/>
            <a:r>
              <a:rPr lang="en-US" sz="1400" b="1" dirty="0">
                <a:solidFill>
                  <a:srgbClr val="005993"/>
                </a:solidFill>
                <a:latin typeface="Arial" charset="0"/>
                <a:ea typeface="Arial" charset="0"/>
                <a:cs typeface="Arial" charset="0"/>
              </a:rPr>
              <a:t>● Design of Institutions </a:t>
            </a:r>
          </a:p>
          <a:p>
            <a:pPr algn="just"/>
            <a:r>
              <a:rPr lang="en-US" sz="950" dirty="0">
                <a:solidFill>
                  <a:prstClr val="black">
                    <a:lumMod val="85000"/>
                    <a:lumOff val="15000"/>
                  </a:prstClr>
                </a:solidFill>
                <a:latin typeface="Arial" charset="0"/>
                <a:ea typeface="Arial" charset="0"/>
                <a:cs typeface="Arial" charset="0"/>
              </a:rPr>
              <a:t>State-owned</a:t>
            </a:r>
            <a:r>
              <a:rPr lang="es-MX" sz="950" dirty="0">
                <a:solidFill>
                  <a:prstClr val="black">
                    <a:lumMod val="85000"/>
                    <a:lumOff val="15000"/>
                  </a:prstClr>
                </a:solidFill>
                <a:latin typeface="Arial" charset="0"/>
                <a:ea typeface="Arial" charset="0"/>
                <a:cs typeface="Arial" charset="0"/>
              </a:rPr>
              <a:t> productive enterprises; bodies with autonomy and corporate governance schemes in the energy, banking, electricity, air, port, railroad and telecommunications sectors.</a:t>
            </a:r>
          </a:p>
          <a:p>
            <a:pPr algn="just"/>
            <a:endParaRPr lang="es-MX" sz="600" dirty="0">
              <a:solidFill>
                <a:prstClr val="black">
                  <a:lumMod val="85000"/>
                  <a:lumOff val="15000"/>
                </a:prstClr>
              </a:solidFill>
              <a:latin typeface="Arial" charset="0"/>
              <a:ea typeface="Arial" charset="0"/>
              <a:cs typeface="Arial" charset="0"/>
            </a:endParaRPr>
          </a:p>
          <a:p>
            <a:pPr algn="just">
              <a:tabLst>
                <a:tab pos="177800" algn="l"/>
              </a:tabLst>
            </a:pPr>
            <a:r>
              <a:rPr lang="en-US" sz="1400" b="1" dirty="0">
                <a:solidFill>
                  <a:srgbClr val="005993"/>
                </a:solidFill>
                <a:latin typeface="Arial" charset="0"/>
                <a:ea typeface="Arial" charset="0"/>
                <a:cs typeface="Arial" charset="0"/>
              </a:rPr>
              <a:t>● Public finance</a:t>
            </a:r>
          </a:p>
          <a:p>
            <a:pPr algn="just">
              <a:tabLst>
                <a:tab pos="177800" algn="l"/>
              </a:tabLst>
            </a:pPr>
            <a:r>
              <a:rPr lang="en-US" sz="950" dirty="0">
                <a:solidFill>
                  <a:prstClr val="black">
                    <a:lumMod val="85000"/>
                    <a:lumOff val="15000"/>
                  </a:prstClr>
                </a:solidFill>
                <a:latin typeface="Arial" charset="0"/>
                <a:cs typeface="Arial" charset="0"/>
              </a:rPr>
              <a:t>Fiscal responsibility, public debt, planning, budget, treasury and public assets administration.</a:t>
            </a:r>
          </a:p>
          <a:p>
            <a:pPr algn="just">
              <a:tabLst>
                <a:tab pos="177800" algn="l"/>
              </a:tabLst>
            </a:pPr>
            <a:endParaRPr lang="es-MX" sz="950" dirty="0">
              <a:solidFill>
                <a:prstClr val="black">
                  <a:lumMod val="85000"/>
                  <a:lumOff val="15000"/>
                </a:prstClr>
              </a:solidFill>
              <a:latin typeface="Arial" charset="0"/>
              <a:cs typeface="Arial" charset="0"/>
            </a:endParaRPr>
          </a:p>
          <a:p>
            <a:pPr algn="just"/>
            <a:r>
              <a:rPr lang="en-US" sz="1400" b="1" dirty="0">
                <a:solidFill>
                  <a:srgbClr val="005993"/>
                </a:solidFill>
                <a:latin typeface="Arial" charset="0"/>
                <a:ea typeface="Arial" charset="0"/>
                <a:cs typeface="Arial" charset="0"/>
              </a:rPr>
              <a:t>● Accountability</a:t>
            </a:r>
          </a:p>
          <a:p>
            <a:pPr algn="just"/>
            <a:r>
              <a:rPr lang="es-MX" sz="950" dirty="0">
                <a:solidFill>
                  <a:prstClr val="black">
                    <a:lumMod val="85000"/>
                    <a:lumOff val="15000"/>
                  </a:prstClr>
                </a:solidFill>
                <a:latin typeface="Arial" charset="0"/>
                <a:ea typeface="Arial" charset="0"/>
                <a:cs typeface="Arial" charset="0"/>
              </a:rPr>
              <a:t>Transparency and accounting, performance evaluation, auditing, anti-corruption and accountability.</a:t>
            </a:r>
          </a:p>
          <a:p>
            <a:pPr algn="just"/>
            <a:endParaRPr lang="es-MX" sz="600" dirty="0">
              <a:solidFill>
                <a:prstClr val="black">
                  <a:lumMod val="85000"/>
                  <a:lumOff val="15000"/>
                </a:prstClr>
              </a:solidFill>
              <a:latin typeface="Arial" charset="0"/>
              <a:ea typeface="Arial" charset="0"/>
              <a:cs typeface="Arial" charset="0"/>
            </a:endParaRPr>
          </a:p>
          <a:p>
            <a:pPr algn="just"/>
            <a:r>
              <a:rPr lang="en-US" sz="1400" b="1" dirty="0">
                <a:solidFill>
                  <a:srgbClr val="005993"/>
                </a:solidFill>
                <a:latin typeface="Arial" charset="0"/>
                <a:ea typeface="Arial" charset="0"/>
                <a:cs typeface="Arial" charset="0"/>
              </a:rPr>
              <a:t>● Tax federalism</a:t>
            </a:r>
          </a:p>
          <a:p>
            <a:pPr algn="just">
              <a:spcAft>
                <a:spcPts val="1200"/>
              </a:spcAft>
            </a:pPr>
            <a:r>
              <a:rPr lang="es-MX" sz="950" dirty="0">
                <a:solidFill>
                  <a:prstClr val="black">
                    <a:lumMod val="85000"/>
                    <a:lumOff val="15000"/>
                  </a:prstClr>
                </a:solidFill>
                <a:latin typeface="Arial" charset="0"/>
                <a:cs typeface="Arial" charset="0"/>
              </a:rPr>
              <a:t>Financial discipline, debt, fiscal coordination and federal transfers.</a:t>
            </a:r>
          </a:p>
        </p:txBody>
      </p:sp>
      <p:cxnSp>
        <p:nvCxnSpPr>
          <p:cNvPr id="16" name="Straight Connector 15"/>
          <p:cNvCxnSpPr/>
          <p:nvPr/>
        </p:nvCxnSpPr>
        <p:spPr>
          <a:xfrm>
            <a:off x="5957000" y="1288526"/>
            <a:ext cx="0" cy="5007091"/>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5955818" y="1218985"/>
            <a:ext cx="2939705" cy="4370427"/>
          </a:xfrm>
          <a:prstGeom prst="rect">
            <a:avLst/>
          </a:prstGeom>
          <a:noFill/>
        </p:spPr>
        <p:txBody>
          <a:bodyPr wrap="square" rtlCol="0">
            <a:spAutoFit/>
          </a:bodyPr>
          <a:lstStyle/>
          <a:p>
            <a:pPr algn="just"/>
            <a:r>
              <a:rPr lang="es-MX" sz="1400" b="1" dirty="0">
                <a:solidFill>
                  <a:srgbClr val="002F5E"/>
                </a:solidFill>
                <a:latin typeface="Arial" charset="0"/>
                <a:ea typeface="Arial" charset="0"/>
                <a:cs typeface="Arial" charset="0"/>
              </a:rPr>
              <a:t>2) Solving public-private legal problems.</a:t>
            </a:r>
          </a:p>
          <a:p>
            <a:pPr algn="just"/>
            <a:endParaRPr lang="es-MX" sz="950" dirty="0">
              <a:solidFill>
                <a:prstClr val="black">
                  <a:lumMod val="85000"/>
                  <a:lumOff val="15000"/>
                </a:prstClr>
              </a:solidFill>
              <a:latin typeface="Arial" charset="0"/>
              <a:cs typeface="Arial" charset="0"/>
            </a:endParaRPr>
          </a:p>
          <a:p>
            <a:pPr algn="just">
              <a:spcAft>
                <a:spcPts val="600"/>
              </a:spcAft>
            </a:pPr>
            <a:r>
              <a:rPr lang="es-MX" sz="950" dirty="0">
                <a:solidFill>
                  <a:prstClr val="black">
                    <a:lumMod val="85000"/>
                    <a:lumOff val="15000"/>
                  </a:prstClr>
                </a:solidFill>
                <a:latin typeface="Arial" charset="0"/>
                <a:cs typeface="Arial" charset="0"/>
              </a:rPr>
              <a:t>Providing legal solutions with a win-win approach, in prevention and conciliation between the parties, using litigation as a last resort. Also, advising on day-to-day operations:</a:t>
            </a:r>
          </a:p>
          <a:p>
            <a:pPr algn="just"/>
            <a:r>
              <a:rPr lang="en-US" sz="1400" b="1" dirty="0">
                <a:solidFill>
                  <a:srgbClr val="005993"/>
                </a:solidFill>
                <a:latin typeface="Arial" charset="0"/>
                <a:ea typeface="Arial" charset="0"/>
                <a:cs typeface="Arial" charset="0"/>
              </a:rPr>
              <a:t>● Negotiation</a:t>
            </a:r>
          </a:p>
          <a:p>
            <a:pPr algn="just"/>
            <a:r>
              <a:rPr lang="es-MX" sz="950" dirty="0">
                <a:solidFill>
                  <a:prstClr val="black">
                    <a:lumMod val="85000"/>
                    <a:lumOff val="15000"/>
                  </a:prstClr>
                </a:solidFill>
                <a:latin typeface="Arial" charset="0"/>
                <a:cs typeface="Arial" charset="0"/>
              </a:rPr>
              <a:t>Public-private conflicts (long-term infrastructure and service contracts; labor and pension issues), as well as federal budgets from 1998 to 2018. </a:t>
            </a:r>
          </a:p>
          <a:p>
            <a:pPr algn="just"/>
            <a:endParaRPr lang="es-MX" sz="600" dirty="0">
              <a:solidFill>
                <a:prstClr val="black">
                  <a:lumMod val="85000"/>
                  <a:lumOff val="15000"/>
                </a:prstClr>
              </a:solidFill>
              <a:latin typeface="Arial" charset="0"/>
              <a:cs typeface="Arial" charset="0"/>
            </a:endParaRPr>
          </a:p>
          <a:p>
            <a:pPr algn="just"/>
            <a:r>
              <a:rPr lang="en-US" sz="1400" b="1" dirty="0">
                <a:solidFill>
                  <a:srgbClr val="005993"/>
                </a:solidFill>
                <a:latin typeface="Arial" charset="0"/>
                <a:ea typeface="Arial" charset="0"/>
                <a:cs typeface="Arial" charset="0"/>
              </a:rPr>
              <a:t>● Specialized consulting</a:t>
            </a:r>
          </a:p>
          <a:p>
            <a:pPr algn="just"/>
            <a:r>
              <a:rPr lang="es-MX" sz="950" dirty="0">
                <a:solidFill>
                  <a:prstClr val="black">
                    <a:lumMod val="85000"/>
                    <a:lumOff val="15000"/>
                  </a:prstClr>
                </a:solidFill>
                <a:latin typeface="Arial" charset="0"/>
                <a:cs typeface="Arial" charset="0"/>
              </a:rPr>
              <a:t>To the private sector, federal, state and municipal bodies, in public-private projects; to find solutions in their daily tasks, and to solve audits and auditing.</a:t>
            </a:r>
          </a:p>
          <a:p>
            <a:pPr algn="just"/>
            <a:endParaRPr lang="es-MX" sz="600" dirty="0">
              <a:solidFill>
                <a:prstClr val="black">
                  <a:lumMod val="85000"/>
                  <a:lumOff val="15000"/>
                </a:prstClr>
              </a:solidFill>
              <a:latin typeface="Arial" charset="0"/>
              <a:cs typeface="Arial" charset="0"/>
            </a:endParaRPr>
          </a:p>
          <a:p>
            <a:pPr algn="just"/>
            <a:r>
              <a:rPr lang="en-US" sz="1400" b="1" dirty="0">
                <a:solidFill>
                  <a:srgbClr val="005993"/>
                </a:solidFill>
                <a:latin typeface="Arial" charset="0"/>
                <a:ea typeface="Arial" charset="0"/>
                <a:cs typeface="Arial" charset="0"/>
              </a:rPr>
              <a:t>● Multidisciplinary groups</a:t>
            </a:r>
          </a:p>
          <a:p>
            <a:pPr algn="just"/>
            <a:r>
              <a:rPr lang="es-MX" sz="950" dirty="0">
                <a:solidFill>
                  <a:prstClr val="black">
                    <a:lumMod val="85000"/>
                    <a:lumOff val="15000"/>
                  </a:prstClr>
                </a:solidFill>
                <a:latin typeface="Arial" charset="0"/>
                <a:cs typeface="Arial" charset="0"/>
              </a:rPr>
              <a:t>Coordination or participation in high-level groups responsible for solving complex problems that have involved economic and social aspects. </a:t>
            </a:r>
          </a:p>
          <a:p>
            <a:pPr algn="just"/>
            <a:endParaRPr lang="es-MX" sz="600" dirty="0">
              <a:solidFill>
                <a:prstClr val="black">
                  <a:lumMod val="85000"/>
                  <a:lumOff val="15000"/>
                </a:prstClr>
              </a:solidFill>
              <a:latin typeface="Arial" charset="0"/>
              <a:cs typeface="Arial" charset="0"/>
            </a:endParaRPr>
          </a:p>
          <a:p>
            <a:pPr algn="just"/>
            <a:r>
              <a:rPr lang="en-US" sz="1400" b="1" dirty="0">
                <a:solidFill>
                  <a:srgbClr val="005993"/>
                </a:solidFill>
                <a:latin typeface="Arial" charset="0"/>
                <a:ea typeface="Arial" charset="0"/>
                <a:cs typeface="Arial" charset="0"/>
              </a:rPr>
              <a:t>● High-stakes litigation. </a:t>
            </a:r>
          </a:p>
          <a:p>
            <a:pPr algn="just"/>
            <a:r>
              <a:rPr lang="es-MX" sz="950" dirty="0">
                <a:solidFill>
                  <a:prstClr val="black">
                    <a:lumMod val="85000"/>
                    <a:lumOff val="15000"/>
                  </a:prstClr>
                </a:solidFill>
                <a:latin typeface="Arial" charset="0"/>
                <a:cs typeface="Arial" charset="0"/>
              </a:rPr>
              <a:t>Before the Supreme Court of Justice of the Nation and federal and administrative courts, participating in high-level teams (sugar mills, Luz y Fuerza del Centro, public debt, budget, social security, etc.). </a:t>
            </a:r>
          </a:p>
        </p:txBody>
      </p:sp>
      <p:cxnSp>
        <p:nvCxnSpPr>
          <p:cNvPr id="36" name="Straight Connector 35"/>
          <p:cNvCxnSpPr/>
          <p:nvPr/>
        </p:nvCxnSpPr>
        <p:spPr>
          <a:xfrm>
            <a:off x="278295" y="5022632"/>
            <a:ext cx="247451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357810" y="3194219"/>
            <a:ext cx="1282147"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220035" y="5026625"/>
            <a:ext cx="3201052" cy="261610"/>
          </a:xfrm>
          <a:prstGeom prst="rect">
            <a:avLst/>
          </a:prstGeom>
          <a:noFill/>
        </p:spPr>
        <p:txBody>
          <a:bodyPr wrap="square" rtlCol="0">
            <a:spAutoFit/>
          </a:bodyPr>
          <a:lstStyle/>
          <a:p>
            <a:r>
              <a:rPr lang="en-US" sz="1100" b="1" dirty="0">
                <a:solidFill>
                  <a:srgbClr val="EDEDED"/>
                </a:solidFill>
                <a:latin typeface="Arial" charset="0"/>
                <a:ea typeface="Arial" charset="0"/>
                <a:cs typeface="Arial" charset="0"/>
              </a:rPr>
              <a:t>SENIOR LEVEL POSITIONS:</a:t>
            </a:r>
          </a:p>
        </p:txBody>
      </p:sp>
      <p:sp>
        <p:nvSpPr>
          <p:cNvPr id="43" name="TextBox 42"/>
          <p:cNvSpPr txBox="1"/>
          <p:nvPr/>
        </p:nvSpPr>
        <p:spPr>
          <a:xfrm>
            <a:off x="220035" y="5230548"/>
            <a:ext cx="2603322" cy="984885"/>
          </a:xfrm>
          <a:prstGeom prst="rect">
            <a:avLst/>
          </a:prstGeom>
          <a:noFill/>
        </p:spPr>
        <p:txBody>
          <a:bodyPr wrap="square" rtlCol="0">
            <a:spAutoFit/>
          </a:bodyPr>
          <a:lstStyle/>
          <a:p>
            <a:pPr marL="93663" indent="-93663" algn="just">
              <a:spcAft>
                <a:spcPts val="600"/>
              </a:spcAft>
              <a:buFont typeface="Arial" panose="020B0604020202020204" pitchFamily="34" charset="0"/>
              <a:buChar char="•"/>
            </a:pPr>
            <a:r>
              <a:rPr lang="es-MX" sz="800" dirty="0">
                <a:solidFill>
                  <a:prstClr val="white"/>
                </a:solidFill>
                <a:latin typeface="Arial" charset="0"/>
                <a:ea typeface="Arial" charset="0"/>
                <a:cs typeface="Arial" charset="0"/>
              </a:rPr>
              <a:t>Deputy Federal Tax Prosecutor for Legislation and Consultation. Ministry of Finance and Public Credit, SHCP (January 2012 - November 2018).</a:t>
            </a:r>
          </a:p>
          <a:p>
            <a:pPr marL="93663" indent="-93663" algn="just">
              <a:spcAft>
                <a:spcPts val="600"/>
              </a:spcAft>
              <a:buFont typeface="Arial" panose="020B0604020202020204" pitchFamily="34" charset="0"/>
              <a:buChar char="•"/>
            </a:pPr>
            <a:r>
              <a:rPr lang="es-MX" sz="800" dirty="0">
                <a:solidFill>
                  <a:prstClr val="white"/>
                </a:solidFill>
                <a:latin typeface="Arial" charset="0"/>
                <a:ea typeface="Arial" charset="0"/>
                <a:cs typeface="Arial" charset="0"/>
              </a:rPr>
              <a:t>General Director SHCP (2009-2011).</a:t>
            </a:r>
          </a:p>
          <a:p>
            <a:pPr marL="93663" indent="-93663" algn="just">
              <a:spcAft>
                <a:spcPts val="600"/>
              </a:spcAft>
              <a:buFont typeface="Arial" panose="020B0604020202020204" pitchFamily="34" charset="0"/>
              <a:buChar char="•"/>
            </a:pPr>
            <a:r>
              <a:rPr lang="es-MX" sz="800" dirty="0">
                <a:solidFill>
                  <a:prstClr val="white"/>
                </a:solidFill>
                <a:latin typeface="Arial" charset="0"/>
                <a:ea typeface="Arial" charset="0"/>
                <a:cs typeface="Arial" charset="0"/>
              </a:rPr>
              <a:t>Deputy General Director of the Undersecretary of Expenditures, SHCP (2001-2009).</a:t>
            </a:r>
          </a:p>
        </p:txBody>
      </p:sp>
      <p:sp>
        <p:nvSpPr>
          <p:cNvPr id="46" name="Rectangle 45"/>
          <p:cNvSpPr/>
          <p:nvPr/>
        </p:nvSpPr>
        <p:spPr>
          <a:xfrm>
            <a:off x="8070574" y="6271087"/>
            <a:ext cx="844825" cy="45719"/>
          </a:xfrm>
          <a:prstGeom prst="rect">
            <a:avLst/>
          </a:prstGeom>
          <a:gradFill flip="none" rotWithShape="1">
            <a:gsLst>
              <a:gs pos="38000">
                <a:srgbClr val="002F5E"/>
              </a:gs>
              <a:gs pos="99000">
                <a:srgbClr val="005993"/>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3" name="Forma libre: forma 22">
            <a:extLst>
              <a:ext uri="{FF2B5EF4-FFF2-40B4-BE49-F238E27FC236}">
                <a16:creationId xmlns:a16="http://schemas.microsoft.com/office/drawing/2014/main" id="{52887355-F45C-4A2E-BF28-AC977C9E407C}"/>
              </a:ext>
            </a:extLst>
          </p:cNvPr>
          <p:cNvSpPr/>
          <p:nvPr/>
        </p:nvSpPr>
        <p:spPr>
          <a:xfrm>
            <a:off x="428624" y="1787993"/>
            <a:ext cx="2219325" cy="830647"/>
          </a:xfrm>
          <a:custGeom>
            <a:avLst/>
            <a:gdLst>
              <a:gd name="connsiteX0" fmla="*/ 0 w 1081396"/>
              <a:gd name="connsiteY0" fmla="*/ 0 h 392528"/>
              <a:gd name="connsiteX1" fmla="*/ 1081396 w 1081396"/>
              <a:gd name="connsiteY1" fmla="*/ 0 h 392528"/>
              <a:gd name="connsiteX2" fmla="*/ 1081396 w 1081396"/>
              <a:gd name="connsiteY2" fmla="*/ 392528 h 392528"/>
              <a:gd name="connsiteX3" fmla="*/ 0 w 1081396"/>
              <a:gd name="connsiteY3" fmla="*/ 392528 h 392528"/>
              <a:gd name="connsiteX4" fmla="*/ 0 w 1081396"/>
              <a:gd name="connsiteY4" fmla="*/ 0 h 3925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1396" h="392528">
                <a:moveTo>
                  <a:pt x="0" y="0"/>
                </a:moveTo>
                <a:lnTo>
                  <a:pt x="1081396" y="0"/>
                </a:lnTo>
                <a:lnTo>
                  <a:pt x="1081396" y="392528"/>
                </a:lnTo>
                <a:lnTo>
                  <a:pt x="0" y="392528"/>
                </a:lnTo>
                <a:lnTo>
                  <a:pt x="0" y="0"/>
                </a:lnTo>
                <a:close/>
              </a:path>
            </a:pathLst>
          </a:custGeom>
          <a:noFill/>
          <a:ln>
            <a:noFill/>
          </a:ln>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0" tIns="0" rIns="0" bIns="0" numCol="1" spcCol="1270" anchor="b" anchorCtr="0">
            <a:noAutofit/>
          </a:bodyPr>
          <a:lstStyle/>
          <a:p>
            <a:pPr algn="ctr" defTabSz="1244600">
              <a:lnSpc>
                <a:spcPct val="90000"/>
              </a:lnSpc>
              <a:spcBef>
                <a:spcPct val="0"/>
              </a:spcBef>
              <a:spcAft>
                <a:spcPct val="35000"/>
              </a:spcAft>
            </a:pPr>
            <a:endParaRPr lang="es-MX" sz="2800">
              <a:solidFill>
                <a:prstClr val="white"/>
              </a:solidFill>
            </a:endParaRPr>
          </a:p>
        </p:txBody>
      </p:sp>
      <p:sp>
        <p:nvSpPr>
          <p:cNvPr id="26" name="TextBox 7">
            <a:extLst>
              <a:ext uri="{FF2B5EF4-FFF2-40B4-BE49-F238E27FC236}">
                <a16:creationId xmlns:a16="http://schemas.microsoft.com/office/drawing/2014/main" id="{E0D2C7F0-A626-45F7-B1B3-E5B189D0B4FA}"/>
              </a:ext>
            </a:extLst>
          </p:cNvPr>
          <p:cNvSpPr txBox="1"/>
          <p:nvPr/>
        </p:nvSpPr>
        <p:spPr>
          <a:xfrm>
            <a:off x="337277" y="366222"/>
            <a:ext cx="4234723" cy="384721"/>
          </a:xfrm>
          <a:prstGeom prst="rect">
            <a:avLst/>
          </a:prstGeom>
          <a:noFill/>
        </p:spPr>
        <p:txBody>
          <a:bodyPr wrap="square" rtlCol="0">
            <a:spAutoFit/>
          </a:bodyPr>
          <a:lstStyle/>
          <a:p>
            <a:r>
              <a:rPr lang="en-US" sz="1900" dirty="0">
                <a:solidFill>
                  <a:srgbClr val="002F5E"/>
                </a:solidFill>
                <a:latin typeface="Arial" charset="0"/>
                <a:ea typeface="Arial" charset="0"/>
                <a:cs typeface="Arial" charset="0"/>
              </a:rPr>
              <a:t>Annex A (2/5). </a:t>
            </a:r>
            <a:r>
              <a:rPr lang="en-US" sz="1900" b="1" dirty="0">
                <a:solidFill>
                  <a:srgbClr val="002F5E"/>
                </a:solidFill>
                <a:effectLst>
                  <a:outerShdw blurRad="38100" dist="38100" dir="2700000" algn="tl">
                    <a:srgbClr val="000000">
                      <a:alpha val="43137"/>
                    </a:srgbClr>
                  </a:outerShdw>
                </a:effectLst>
                <a:latin typeface="Arial" charset="0"/>
                <a:cs typeface="Arial" charset="0"/>
              </a:rPr>
              <a:t>PARTNER:</a:t>
            </a:r>
          </a:p>
        </p:txBody>
      </p:sp>
      <p:pic>
        <p:nvPicPr>
          <p:cNvPr id="22" name="Picture 2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142" y="1175326"/>
            <a:ext cx="1495472" cy="1495472"/>
          </a:xfrm>
          <a:prstGeom prst="rect">
            <a:avLst/>
          </a:prstGeom>
        </p:spPr>
      </p:pic>
      <p:sp>
        <p:nvSpPr>
          <p:cNvPr id="25" name="Oval 24"/>
          <p:cNvSpPr/>
          <p:nvPr/>
        </p:nvSpPr>
        <p:spPr>
          <a:xfrm>
            <a:off x="808444" y="1197598"/>
            <a:ext cx="1473200" cy="1473200"/>
          </a:xfrm>
          <a:prstGeom prst="ellipse">
            <a:avLst/>
          </a:prstGeom>
          <a:noFill/>
          <a:ln w="57150">
            <a:solidFill>
              <a:srgbClr val="EDEDE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13">
            <a:extLst>
              <a:ext uri="{FF2B5EF4-FFF2-40B4-BE49-F238E27FC236}">
                <a16:creationId xmlns:a16="http://schemas.microsoft.com/office/drawing/2014/main" id="{0BEC62D2-1098-428E-A38A-C3B1A182A239}"/>
              </a:ext>
            </a:extLst>
          </p:cNvPr>
          <p:cNvSpPr txBox="1"/>
          <p:nvPr/>
        </p:nvSpPr>
        <p:spPr>
          <a:xfrm>
            <a:off x="7620000" y="340255"/>
            <a:ext cx="1524000" cy="246221"/>
          </a:xfrm>
          <a:prstGeom prst="rect">
            <a:avLst/>
          </a:prstGeom>
          <a:noFill/>
        </p:spPr>
        <p:txBody>
          <a:bodyPr wrap="square" rtlCol="0">
            <a:spAutoFit/>
          </a:bodyPr>
          <a:lstStyle/>
          <a:p>
            <a:pPr algn="r"/>
            <a:r>
              <a:rPr lang="en-US" sz="1000" b="1" dirty="0">
                <a:solidFill>
                  <a:srgbClr val="005993"/>
                </a:solidFill>
                <a:latin typeface="Arial" charset="0"/>
                <a:ea typeface="Arial" charset="0"/>
                <a:cs typeface="Arial" charset="0"/>
              </a:rPr>
              <a:t>www.dlgabogados.mx</a:t>
            </a:r>
          </a:p>
        </p:txBody>
      </p:sp>
    </p:spTree>
    <p:extLst>
      <p:ext uri="{BB962C8B-B14F-4D97-AF65-F5344CB8AC3E}">
        <p14:creationId xmlns:p14="http://schemas.microsoft.com/office/powerpoint/2010/main" val="7906895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18334" y="329784"/>
            <a:ext cx="59961" cy="442209"/>
          </a:xfrm>
          <a:prstGeom prst="rect">
            <a:avLst/>
          </a:prstGeom>
          <a:solidFill>
            <a:srgbClr val="002F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18334" y="983974"/>
            <a:ext cx="2603026" cy="5327373"/>
          </a:xfrm>
          <a:prstGeom prst="rect">
            <a:avLst/>
          </a:prstGeom>
          <a:gradFill flip="none" rotWithShape="1">
            <a:gsLst>
              <a:gs pos="38000">
                <a:srgbClr val="002F5E"/>
              </a:gs>
              <a:gs pos="99000">
                <a:srgbClr val="005993"/>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961208" y="983974"/>
            <a:ext cx="5954192" cy="5327373"/>
          </a:xfrm>
          <a:prstGeom prst="rect">
            <a:avLst/>
          </a:prstGeom>
          <a:solidFill>
            <a:srgbClr val="EDED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9" name="TextBox 8"/>
          <p:cNvSpPr txBox="1"/>
          <p:nvPr/>
        </p:nvSpPr>
        <p:spPr>
          <a:xfrm>
            <a:off x="247827" y="2861499"/>
            <a:ext cx="2513298" cy="461665"/>
          </a:xfrm>
          <a:prstGeom prst="rect">
            <a:avLst/>
          </a:prstGeom>
          <a:noFill/>
        </p:spPr>
        <p:txBody>
          <a:bodyPr wrap="square" rtlCol="0">
            <a:spAutoFit/>
          </a:bodyPr>
          <a:lstStyle/>
          <a:p>
            <a:r>
              <a:rPr lang="en-US" sz="1200" b="1" dirty="0">
                <a:solidFill>
                  <a:schemeClr val="bg1"/>
                </a:solidFill>
                <a:latin typeface="Arial" charset="0"/>
                <a:ea typeface="Arial" charset="0"/>
                <a:cs typeface="Arial" charset="0"/>
              </a:rPr>
              <a:t>JORGE GONZÁLEZ </a:t>
            </a:r>
          </a:p>
          <a:p>
            <a:r>
              <a:rPr lang="en-US" sz="1200" b="1" dirty="0">
                <a:solidFill>
                  <a:schemeClr val="bg1"/>
                </a:solidFill>
                <a:latin typeface="Arial" charset="0"/>
                <a:ea typeface="Arial" charset="0"/>
                <a:cs typeface="Arial" charset="0"/>
              </a:rPr>
              <a:t>GALLÁSTEGUI</a:t>
            </a:r>
          </a:p>
        </p:txBody>
      </p:sp>
      <p:sp>
        <p:nvSpPr>
          <p:cNvPr id="10" name="TextBox 9"/>
          <p:cNvSpPr txBox="1"/>
          <p:nvPr/>
        </p:nvSpPr>
        <p:spPr>
          <a:xfrm>
            <a:off x="248151" y="3460569"/>
            <a:ext cx="2575206" cy="615553"/>
          </a:xfrm>
          <a:prstGeom prst="rect">
            <a:avLst/>
          </a:prstGeom>
          <a:noFill/>
        </p:spPr>
        <p:txBody>
          <a:bodyPr wrap="square" rtlCol="0">
            <a:spAutoFit/>
          </a:bodyPr>
          <a:lstStyle/>
          <a:p>
            <a:pPr marL="93663" indent="-93663" algn="just">
              <a:buFont typeface="Arial" panose="020B0604020202020204" pitchFamily="34" charset="0"/>
              <a:buChar char="•"/>
            </a:pPr>
            <a:r>
              <a:rPr lang="es-MX" sz="850" b="1" dirty="0">
                <a:solidFill>
                  <a:schemeClr val="bg1"/>
                </a:solidFill>
                <a:latin typeface="Arial" charset="0"/>
                <a:ea typeface="Arial" charset="0"/>
                <a:cs typeface="Arial" charset="0"/>
              </a:rPr>
              <a:t>Master's Degree in Comparative Politics </a:t>
            </a:r>
            <a:r>
              <a:rPr lang="es-MX" sz="850" dirty="0">
                <a:solidFill>
                  <a:schemeClr val="bg1"/>
                </a:solidFill>
                <a:latin typeface="Arial" charset="0"/>
                <a:ea typeface="Arial" charset="0"/>
                <a:cs typeface="Arial" charset="0"/>
              </a:rPr>
              <a:t>(subspecialty on politics of the developing world) from the London School of Economics (LSE).</a:t>
            </a:r>
          </a:p>
        </p:txBody>
      </p:sp>
      <p:cxnSp>
        <p:nvCxnSpPr>
          <p:cNvPr id="16" name="Straight Connector 15"/>
          <p:cNvCxnSpPr/>
          <p:nvPr/>
        </p:nvCxnSpPr>
        <p:spPr>
          <a:xfrm>
            <a:off x="5958183" y="1075657"/>
            <a:ext cx="0" cy="5007091"/>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6009876" y="1070924"/>
            <a:ext cx="3201052" cy="523220"/>
          </a:xfrm>
          <a:prstGeom prst="rect">
            <a:avLst/>
          </a:prstGeom>
          <a:noFill/>
        </p:spPr>
        <p:txBody>
          <a:bodyPr wrap="square" rtlCol="0">
            <a:spAutoFit/>
          </a:bodyPr>
          <a:lstStyle/>
          <a:p>
            <a:r>
              <a:rPr lang="en-US" sz="1400" b="1" dirty="0">
                <a:solidFill>
                  <a:srgbClr val="002F5E"/>
                </a:solidFill>
                <a:latin typeface="Arial" charset="0"/>
                <a:ea typeface="Arial" charset="0"/>
                <a:cs typeface="Arial" charset="0"/>
              </a:rPr>
              <a:t>PARTICIPATION IN LEGAL REFORMS</a:t>
            </a:r>
          </a:p>
        </p:txBody>
      </p:sp>
      <p:grpSp>
        <p:nvGrpSpPr>
          <p:cNvPr id="2" name="Grupo 1">
            <a:extLst>
              <a:ext uri="{FF2B5EF4-FFF2-40B4-BE49-F238E27FC236}">
                <a16:creationId xmlns:a16="http://schemas.microsoft.com/office/drawing/2014/main" id="{AE3C2056-8758-4B13-8562-A3CC74B18D79}"/>
              </a:ext>
            </a:extLst>
          </p:cNvPr>
          <p:cNvGrpSpPr/>
          <p:nvPr/>
        </p:nvGrpSpPr>
        <p:grpSpPr>
          <a:xfrm>
            <a:off x="6025492" y="1546521"/>
            <a:ext cx="2847237" cy="2800166"/>
            <a:chOff x="2957215" y="1330095"/>
            <a:chExt cx="2847237" cy="2800166"/>
          </a:xfrm>
        </p:grpSpPr>
        <p:sp>
          <p:nvSpPr>
            <p:cNvPr id="12" name="TextBox 11"/>
            <p:cNvSpPr txBox="1"/>
            <p:nvPr/>
          </p:nvSpPr>
          <p:spPr>
            <a:xfrm>
              <a:off x="2991027" y="1330095"/>
              <a:ext cx="2813425" cy="723275"/>
            </a:xfrm>
            <a:prstGeom prst="rect">
              <a:avLst/>
            </a:prstGeom>
            <a:noFill/>
          </p:spPr>
          <p:txBody>
            <a:bodyPr wrap="square" rtlCol="0">
              <a:spAutoFit/>
            </a:bodyPr>
            <a:lstStyle/>
            <a:p>
              <a:r>
                <a:rPr lang="es-MX" sz="1400" b="1" dirty="0">
                  <a:solidFill>
                    <a:srgbClr val="005993"/>
                  </a:solidFill>
                  <a:latin typeface="Arial" charset="0"/>
                  <a:ea typeface="Arial" charset="0"/>
                  <a:cs typeface="Arial" charset="0"/>
                </a:rPr>
                <a:t>● Energy</a:t>
              </a:r>
            </a:p>
            <a:p>
              <a:pPr algn="just"/>
              <a:r>
                <a:rPr lang="es-MX" sz="900" dirty="0">
                  <a:solidFill>
                    <a:schemeClr val="tx1">
                      <a:lumMod val="85000"/>
                      <a:lumOff val="15000"/>
                    </a:schemeClr>
                  </a:solidFill>
                  <a:latin typeface="Arial" charset="0"/>
                  <a:ea typeface="Arial" charset="0"/>
                  <a:cs typeface="Arial" charset="0"/>
                </a:rPr>
                <a:t>Reform and implementation of the energy legislation for the bidding of contracts for the exploration and extraction of hydrocarbons.</a:t>
              </a:r>
            </a:p>
          </p:txBody>
        </p:sp>
        <p:sp>
          <p:nvSpPr>
            <p:cNvPr id="17" name="TextBox 16"/>
            <p:cNvSpPr txBox="1"/>
            <p:nvPr/>
          </p:nvSpPr>
          <p:spPr>
            <a:xfrm>
              <a:off x="2959211" y="2023997"/>
              <a:ext cx="2843245" cy="861774"/>
            </a:xfrm>
            <a:prstGeom prst="rect">
              <a:avLst/>
            </a:prstGeom>
            <a:noFill/>
          </p:spPr>
          <p:txBody>
            <a:bodyPr wrap="square" rtlCol="0">
              <a:spAutoFit/>
            </a:bodyPr>
            <a:lstStyle/>
            <a:p>
              <a:r>
                <a:rPr lang="es-MX" sz="1400" b="1" dirty="0">
                  <a:solidFill>
                    <a:srgbClr val="005993"/>
                  </a:solidFill>
                  <a:latin typeface="Arial" charset="0"/>
                  <a:ea typeface="Arial" charset="0"/>
                  <a:cs typeface="Arial" charset="0"/>
                </a:rPr>
                <a:t>● Anticorruption</a:t>
              </a:r>
            </a:p>
            <a:p>
              <a:r>
                <a:rPr lang="es-MX" sz="900" dirty="0">
                  <a:solidFill>
                    <a:schemeClr val="tx1">
                      <a:lumMod val="85000"/>
                      <a:lumOff val="15000"/>
                    </a:schemeClr>
                  </a:solidFill>
                  <a:latin typeface="Arial" charset="0"/>
                  <a:ea typeface="Arial" charset="0"/>
                  <a:cs typeface="Arial" charset="0"/>
                </a:rPr>
                <a:t>Drafting, negotiation and accompaniment in the implementation of the General Law of Administrative Responsibilities, General Law of the National Anticorruption System, among others.</a:t>
              </a:r>
            </a:p>
          </p:txBody>
        </p:sp>
        <p:sp>
          <p:nvSpPr>
            <p:cNvPr id="18" name="TextBox 17"/>
            <p:cNvSpPr txBox="1"/>
            <p:nvPr/>
          </p:nvSpPr>
          <p:spPr>
            <a:xfrm>
              <a:off x="2957215" y="2851560"/>
              <a:ext cx="2838600" cy="723275"/>
            </a:xfrm>
            <a:prstGeom prst="rect">
              <a:avLst/>
            </a:prstGeom>
            <a:noFill/>
          </p:spPr>
          <p:txBody>
            <a:bodyPr wrap="square" rtlCol="0">
              <a:spAutoFit/>
            </a:bodyPr>
            <a:lstStyle/>
            <a:p>
              <a:r>
                <a:rPr lang="es-MX" sz="1400" b="1" dirty="0">
                  <a:solidFill>
                    <a:srgbClr val="005993"/>
                  </a:solidFill>
                  <a:latin typeface="Arial" charset="0"/>
                  <a:ea typeface="Arial" charset="0"/>
                  <a:cs typeface="Arial" charset="0"/>
                </a:rPr>
                <a:t>● Auditing </a:t>
              </a:r>
            </a:p>
            <a:p>
              <a:pPr algn="just"/>
              <a:r>
                <a:rPr lang="es-MX" sz="900" dirty="0">
                  <a:solidFill>
                    <a:schemeClr val="tx1">
                      <a:lumMod val="85000"/>
                      <a:lumOff val="15000"/>
                    </a:schemeClr>
                  </a:solidFill>
                  <a:latin typeface="Arial" charset="0"/>
                  <a:ea typeface="Arial" charset="0"/>
                  <a:cs typeface="Arial" charset="0"/>
                </a:rPr>
                <a:t>To ensure that government activities and relations with the private sector are governed by standards of efficiency, effectiveness and transparency.</a:t>
              </a:r>
            </a:p>
          </p:txBody>
        </p:sp>
        <p:sp>
          <p:nvSpPr>
            <p:cNvPr id="19" name="TextBox 18"/>
            <p:cNvSpPr txBox="1"/>
            <p:nvPr/>
          </p:nvSpPr>
          <p:spPr>
            <a:xfrm>
              <a:off x="2981086" y="3545486"/>
              <a:ext cx="2823366" cy="584775"/>
            </a:xfrm>
            <a:prstGeom prst="rect">
              <a:avLst/>
            </a:prstGeom>
            <a:noFill/>
          </p:spPr>
          <p:txBody>
            <a:bodyPr wrap="square" rtlCol="0">
              <a:spAutoFit/>
            </a:bodyPr>
            <a:lstStyle/>
            <a:p>
              <a:r>
                <a:rPr lang="es-MX" sz="1400" b="1" dirty="0">
                  <a:solidFill>
                    <a:srgbClr val="005993"/>
                  </a:solidFill>
                  <a:latin typeface="Arial" charset="0"/>
                  <a:ea typeface="Arial" charset="0"/>
                  <a:cs typeface="Arial" charset="0"/>
                </a:rPr>
                <a:t>● Class actions</a:t>
              </a:r>
            </a:p>
            <a:p>
              <a:r>
                <a:rPr lang="es-MX" sz="900" dirty="0">
                  <a:solidFill>
                    <a:schemeClr val="tx1">
                      <a:lumMod val="85000"/>
                      <a:lumOff val="15000"/>
                    </a:schemeClr>
                  </a:solidFill>
                  <a:latin typeface="Arial" charset="0"/>
                  <a:ea typeface="Arial" charset="0"/>
                  <a:cs typeface="Arial" charset="0"/>
                </a:rPr>
                <a:t>Negotiation and drafting of constitutional reform project and the Federal Civil Code.</a:t>
              </a:r>
            </a:p>
          </p:txBody>
        </p:sp>
      </p:grpSp>
      <p:sp>
        <p:nvSpPr>
          <p:cNvPr id="22" name="TextBox 21"/>
          <p:cNvSpPr txBox="1"/>
          <p:nvPr/>
        </p:nvSpPr>
        <p:spPr>
          <a:xfrm>
            <a:off x="3012901" y="1058963"/>
            <a:ext cx="3201052" cy="307777"/>
          </a:xfrm>
          <a:prstGeom prst="rect">
            <a:avLst/>
          </a:prstGeom>
          <a:noFill/>
        </p:spPr>
        <p:txBody>
          <a:bodyPr wrap="square" rtlCol="0">
            <a:spAutoFit/>
          </a:bodyPr>
          <a:lstStyle/>
          <a:p>
            <a:r>
              <a:rPr lang="en-US" sz="1400" b="1" dirty="0">
                <a:solidFill>
                  <a:srgbClr val="002F5E"/>
                </a:solidFill>
                <a:latin typeface="Arial" charset="0"/>
                <a:ea typeface="Arial" charset="0"/>
                <a:cs typeface="Arial" charset="0"/>
              </a:rPr>
              <a:t>RELEVANT PROJECTS</a:t>
            </a:r>
          </a:p>
        </p:txBody>
      </p:sp>
      <p:sp>
        <p:nvSpPr>
          <p:cNvPr id="24" name="TextBox 23"/>
          <p:cNvSpPr txBox="1"/>
          <p:nvPr/>
        </p:nvSpPr>
        <p:spPr>
          <a:xfrm>
            <a:off x="2959211" y="4076122"/>
            <a:ext cx="2823366" cy="861774"/>
          </a:xfrm>
          <a:prstGeom prst="rect">
            <a:avLst/>
          </a:prstGeom>
          <a:noFill/>
        </p:spPr>
        <p:txBody>
          <a:bodyPr wrap="square" rtlCol="0">
            <a:spAutoFit/>
          </a:bodyPr>
          <a:lstStyle/>
          <a:p>
            <a:r>
              <a:rPr lang="es-MX" sz="1400" b="1" dirty="0">
                <a:solidFill>
                  <a:srgbClr val="005993"/>
                </a:solidFill>
                <a:latin typeface="Arial" charset="0"/>
                <a:ea typeface="Arial" charset="0"/>
                <a:cs typeface="Arial" charset="0"/>
              </a:rPr>
              <a:t>● PEMEX and CFE </a:t>
            </a:r>
          </a:p>
          <a:p>
            <a:pPr algn="just"/>
            <a:r>
              <a:rPr lang="es-MX" sz="900" dirty="0">
                <a:solidFill>
                  <a:schemeClr val="tx1">
                    <a:lumMod val="85000"/>
                    <a:lumOff val="15000"/>
                  </a:schemeClr>
                </a:solidFill>
                <a:latin typeface="Arial" charset="0"/>
                <a:ea typeface="Arial" charset="0"/>
                <a:cs typeface="Arial" charset="0"/>
              </a:rPr>
              <a:t>Advisor to the federal government in its capacity as owner and member of the Board. Implementation of the new corporate governance structure and practices.</a:t>
            </a:r>
          </a:p>
        </p:txBody>
      </p:sp>
      <p:sp>
        <p:nvSpPr>
          <p:cNvPr id="25" name="TextBox 24"/>
          <p:cNvSpPr txBox="1"/>
          <p:nvPr/>
        </p:nvSpPr>
        <p:spPr>
          <a:xfrm>
            <a:off x="2975116" y="3352847"/>
            <a:ext cx="2823366" cy="723275"/>
          </a:xfrm>
          <a:prstGeom prst="rect">
            <a:avLst/>
          </a:prstGeom>
          <a:noFill/>
        </p:spPr>
        <p:txBody>
          <a:bodyPr wrap="square" rtlCol="0">
            <a:spAutoFit/>
          </a:bodyPr>
          <a:lstStyle/>
          <a:p>
            <a:r>
              <a:rPr lang="es-MX" sz="1400" b="1" dirty="0">
                <a:solidFill>
                  <a:srgbClr val="005993"/>
                </a:solidFill>
                <a:latin typeface="Arial" charset="0"/>
                <a:ea typeface="Arial" charset="0"/>
                <a:cs typeface="Arial" charset="0"/>
              </a:rPr>
              <a:t>● IMSS and ISSSTE</a:t>
            </a:r>
          </a:p>
          <a:p>
            <a:pPr algn="just"/>
            <a:r>
              <a:rPr lang="es-MX" sz="900" dirty="0">
                <a:solidFill>
                  <a:schemeClr val="tx1">
                    <a:lumMod val="85000"/>
                    <a:lumOff val="15000"/>
                  </a:schemeClr>
                </a:solidFill>
                <a:latin typeface="Arial" charset="0"/>
                <a:ea typeface="Arial" charset="0"/>
                <a:cs typeface="Arial" charset="0"/>
              </a:rPr>
              <a:t>Advisor to the Ministry of Finance and such social security institutes in outlining legal strategies in matters of pensions, quotas and contributions.</a:t>
            </a:r>
          </a:p>
        </p:txBody>
      </p:sp>
      <p:sp>
        <p:nvSpPr>
          <p:cNvPr id="27" name="TextBox 26"/>
          <p:cNvSpPr txBox="1"/>
          <p:nvPr/>
        </p:nvSpPr>
        <p:spPr>
          <a:xfrm>
            <a:off x="2951981" y="4876597"/>
            <a:ext cx="2930697" cy="723275"/>
          </a:xfrm>
          <a:prstGeom prst="rect">
            <a:avLst/>
          </a:prstGeom>
          <a:noFill/>
        </p:spPr>
        <p:txBody>
          <a:bodyPr wrap="square" rtlCol="0">
            <a:spAutoFit/>
          </a:bodyPr>
          <a:lstStyle/>
          <a:p>
            <a:pPr algn="just"/>
            <a:r>
              <a:rPr lang="es-MX" sz="1400" b="1" dirty="0">
                <a:solidFill>
                  <a:srgbClr val="005993"/>
                </a:solidFill>
                <a:latin typeface="Arial" charset="0"/>
                <a:ea typeface="Arial" charset="0"/>
                <a:cs typeface="Arial" charset="0"/>
              </a:rPr>
              <a:t>● Science and technology </a:t>
            </a:r>
          </a:p>
          <a:p>
            <a:pPr algn="just"/>
            <a:r>
              <a:rPr lang="es-MX" sz="900" dirty="0">
                <a:solidFill>
                  <a:schemeClr val="tx1">
                    <a:lumMod val="85000"/>
                    <a:lumOff val="15000"/>
                  </a:schemeClr>
                </a:solidFill>
                <a:latin typeface="Arial" charset="0"/>
                <a:ea typeface="Arial" charset="0"/>
                <a:cs typeface="Arial" charset="0"/>
              </a:rPr>
              <a:t>Design of projects linking public research centers with the private and social sector, through incentive investment schemes.</a:t>
            </a:r>
          </a:p>
        </p:txBody>
      </p:sp>
      <p:sp>
        <p:nvSpPr>
          <p:cNvPr id="28" name="TextBox 27"/>
          <p:cNvSpPr txBox="1"/>
          <p:nvPr/>
        </p:nvSpPr>
        <p:spPr>
          <a:xfrm>
            <a:off x="2939658" y="2458925"/>
            <a:ext cx="2930697" cy="861774"/>
          </a:xfrm>
          <a:prstGeom prst="rect">
            <a:avLst/>
          </a:prstGeom>
          <a:noFill/>
        </p:spPr>
        <p:txBody>
          <a:bodyPr wrap="square" rtlCol="0">
            <a:spAutoFit/>
          </a:bodyPr>
          <a:lstStyle/>
          <a:p>
            <a:r>
              <a:rPr lang="es-MX" sz="1400" b="1" dirty="0">
                <a:solidFill>
                  <a:srgbClr val="005993"/>
                </a:solidFill>
                <a:latin typeface="Arial" charset="0"/>
                <a:ea typeface="Arial" charset="0"/>
                <a:cs typeface="Arial" charset="0"/>
              </a:rPr>
              <a:t>● Public and private financing.</a:t>
            </a:r>
          </a:p>
          <a:p>
            <a:pPr algn="just"/>
            <a:r>
              <a:rPr lang="es-MX" sz="900" dirty="0">
                <a:solidFill>
                  <a:schemeClr val="tx1">
                    <a:lumMod val="85000"/>
                    <a:lumOff val="15000"/>
                  </a:schemeClr>
                </a:solidFill>
                <a:latin typeface="Arial" charset="0"/>
                <a:ea typeface="Arial" charset="0"/>
                <a:cs typeface="Arial" charset="0"/>
              </a:rPr>
              <a:t>Legal advice to authorities and clients for the financing of infrastructure projects, as well as financial restructuring of federal entities, municipalities and their public entities.</a:t>
            </a:r>
          </a:p>
        </p:txBody>
      </p:sp>
      <p:sp>
        <p:nvSpPr>
          <p:cNvPr id="29" name="TextBox 28"/>
          <p:cNvSpPr txBox="1"/>
          <p:nvPr/>
        </p:nvSpPr>
        <p:spPr>
          <a:xfrm>
            <a:off x="2921451" y="5689069"/>
            <a:ext cx="2930697" cy="584775"/>
          </a:xfrm>
          <a:prstGeom prst="rect">
            <a:avLst/>
          </a:prstGeom>
          <a:noFill/>
        </p:spPr>
        <p:txBody>
          <a:bodyPr wrap="square" rtlCol="0">
            <a:spAutoFit/>
          </a:bodyPr>
          <a:lstStyle/>
          <a:p>
            <a:r>
              <a:rPr lang="es-MX" sz="1400" b="1" dirty="0">
                <a:solidFill>
                  <a:srgbClr val="005993"/>
                </a:solidFill>
                <a:latin typeface="Arial" charset="0"/>
                <a:ea typeface="Arial" charset="0"/>
                <a:cs typeface="Arial" charset="0"/>
              </a:rPr>
              <a:t>● Transparency </a:t>
            </a:r>
          </a:p>
          <a:p>
            <a:pPr algn="just"/>
            <a:r>
              <a:rPr lang="es-MX" sz="900" dirty="0">
                <a:solidFill>
                  <a:schemeClr val="tx1">
                    <a:lumMod val="85000"/>
                    <a:lumOff val="15000"/>
                  </a:schemeClr>
                </a:solidFill>
                <a:latin typeface="Arial" charset="0"/>
                <a:ea typeface="Arial" charset="0"/>
                <a:cs typeface="Arial" charset="0"/>
              </a:rPr>
              <a:t>Leadership in the legal content of responses to requests for information from the SHCP.</a:t>
            </a:r>
          </a:p>
        </p:txBody>
      </p:sp>
      <p:sp>
        <p:nvSpPr>
          <p:cNvPr id="30" name="TextBox 29"/>
          <p:cNvSpPr txBox="1"/>
          <p:nvPr/>
        </p:nvSpPr>
        <p:spPr>
          <a:xfrm>
            <a:off x="5964824" y="4485044"/>
            <a:ext cx="3201052" cy="307777"/>
          </a:xfrm>
          <a:prstGeom prst="rect">
            <a:avLst/>
          </a:prstGeom>
          <a:noFill/>
        </p:spPr>
        <p:txBody>
          <a:bodyPr wrap="square" rtlCol="0">
            <a:spAutoFit/>
          </a:bodyPr>
          <a:lstStyle/>
          <a:p>
            <a:r>
              <a:rPr lang="en-US" sz="1400" b="1" dirty="0">
                <a:solidFill>
                  <a:srgbClr val="002F5E"/>
                </a:solidFill>
                <a:latin typeface="Arial" charset="0"/>
                <a:ea typeface="Arial" charset="0"/>
                <a:cs typeface="Arial" charset="0"/>
              </a:rPr>
              <a:t>INTERNATIONAL NEGOTIATIONS</a:t>
            </a:r>
          </a:p>
        </p:txBody>
      </p:sp>
      <p:sp>
        <p:nvSpPr>
          <p:cNvPr id="31" name="TextBox 30"/>
          <p:cNvSpPr txBox="1"/>
          <p:nvPr/>
        </p:nvSpPr>
        <p:spPr>
          <a:xfrm>
            <a:off x="5944946" y="4773998"/>
            <a:ext cx="2930697" cy="800219"/>
          </a:xfrm>
          <a:prstGeom prst="rect">
            <a:avLst/>
          </a:prstGeom>
          <a:noFill/>
        </p:spPr>
        <p:txBody>
          <a:bodyPr wrap="square" rtlCol="0">
            <a:spAutoFit/>
          </a:bodyPr>
          <a:lstStyle/>
          <a:p>
            <a:r>
              <a:rPr lang="es-MX" sz="1400" b="1" dirty="0">
                <a:solidFill>
                  <a:srgbClr val="005993"/>
                </a:solidFill>
                <a:latin typeface="Arial" charset="0"/>
                <a:ea typeface="Arial" charset="0"/>
                <a:cs typeface="Arial" charset="0"/>
              </a:rPr>
              <a:t>● NAFTA, Mexico-EU FTA AND CPTPP </a:t>
            </a:r>
          </a:p>
          <a:p>
            <a:pPr algn="just"/>
            <a:r>
              <a:rPr lang="es-MX" sz="900" dirty="0">
                <a:solidFill>
                  <a:schemeClr val="tx1">
                    <a:lumMod val="85000"/>
                    <a:lumOff val="15000"/>
                  </a:schemeClr>
                </a:solidFill>
                <a:latin typeface="Arial" charset="0"/>
                <a:ea typeface="Arial" charset="0"/>
                <a:cs typeface="Arial" charset="0"/>
              </a:rPr>
              <a:t>Negotiator for the SHCP in the SPV's and Energy chapter.</a:t>
            </a:r>
          </a:p>
        </p:txBody>
      </p:sp>
      <p:sp>
        <p:nvSpPr>
          <p:cNvPr id="32" name="TextBox 31"/>
          <p:cNvSpPr txBox="1"/>
          <p:nvPr/>
        </p:nvSpPr>
        <p:spPr>
          <a:xfrm>
            <a:off x="5944946" y="5547026"/>
            <a:ext cx="2930697" cy="723275"/>
          </a:xfrm>
          <a:prstGeom prst="rect">
            <a:avLst/>
          </a:prstGeom>
          <a:noFill/>
        </p:spPr>
        <p:txBody>
          <a:bodyPr wrap="square" rtlCol="0">
            <a:spAutoFit/>
          </a:bodyPr>
          <a:lstStyle/>
          <a:p>
            <a:r>
              <a:rPr lang="es-MX" sz="1400" b="1" dirty="0">
                <a:solidFill>
                  <a:srgbClr val="005993"/>
                </a:solidFill>
                <a:latin typeface="Arial" charset="0"/>
                <a:ea typeface="Arial" charset="0"/>
                <a:cs typeface="Arial" charset="0"/>
              </a:rPr>
              <a:t>● OCDE</a:t>
            </a:r>
          </a:p>
          <a:p>
            <a:pPr algn="just"/>
            <a:r>
              <a:rPr lang="es-MX" sz="900" dirty="0">
                <a:solidFill>
                  <a:schemeClr val="tx1">
                    <a:lumMod val="85000"/>
                    <a:lumOff val="15000"/>
                  </a:schemeClr>
                </a:solidFill>
                <a:latin typeface="Arial" charset="0"/>
                <a:ea typeface="Arial" charset="0"/>
                <a:cs typeface="Arial" charset="0"/>
              </a:rPr>
              <a:t>Mexican government delegate to the permanent working group on corporate governance practices in state-owned companies.</a:t>
            </a:r>
          </a:p>
        </p:txBody>
      </p:sp>
      <p:sp>
        <p:nvSpPr>
          <p:cNvPr id="33" name="TextBox 32"/>
          <p:cNvSpPr txBox="1"/>
          <p:nvPr/>
        </p:nvSpPr>
        <p:spPr>
          <a:xfrm>
            <a:off x="228273" y="4106900"/>
            <a:ext cx="2552730" cy="353943"/>
          </a:xfrm>
          <a:prstGeom prst="rect">
            <a:avLst/>
          </a:prstGeom>
          <a:noFill/>
        </p:spPr>
        <p:txBody>
          <a:bodyPr wrap="square" rtlCol="0">
            <a:spAutoFit/>
          </a:bodyPr>
          <a:lstStyle/>
          <a:p>
            <a:pPr marL="93663" indent="-93663" algn="just">
              <a:buFont typeface="Arial" panose="020B0604020202020204" pitchFamily="34" charset="0"/>
              <a:buChar char="•"/>
            </a:pPr>
            <a:r>
              <a:rPr lang="es-MX" sz="850" b="1" dirty="0">
                <a:solidFill>
                  <a:schemeClr val="bg1"/>
                </a:solidFill>
                <a:latin typeface="Arial" charset="0"/>
                <a:ea typeface="Arial" charset="0"/>
                <a:cs typeface="Arial" charset="0"/>
              </a:rPr>
              <a:t>Master in Regulation and Administrative Law </a:t>
            </a:r>
            <a:r>
              <a:rPr lang="es-MX" sz="850" dirty="0">
                <a:solidFill>
                  <a:schemeClr val="bg1"/>
                </a:solidFill>
                <a:latin typeface="Arial" charset="0"/>
                <a:ea typeface="Arial" charset="0"/>
                <a:cs typeface="Arial" charset="0"/>
              </a:rPr>
              <a:t>from ITAM.</a:t>
            </a:r>
          </a:p>
        </p:txBody>
      </p:sp>
      <p:sp>
        <p:nvSpPr>
          <p:cNvPr id="34" name="TextBox 33"/>
          <p:cNvSpPr txBox="1"/>
          <p:nvPr/>
        </p:nvSpPr>
        <p:spPr>
          <a:xfrm>
            <a:off x="218334" y="4508010"/>
            <a:ext cx="2415535" cy="230832"/>
          </a:xfrm>
          <a:prstGeom prst="rect">
            <a:avLst/>
          </a:prstGeom>
          <a:noFill/>
        </p:spPr>
        <p:txBody>
          <a:bodyPr wrap="square" rtlCol="0">
            <a:spAutoFit/>
          </a:bodyPr>
          <a:lstStyle/>
          <a:p>
            <a:pPr marL="93663" indent="-93663">
              <a:buFont typeface="Arial" panose="020B0604020202020204" pitchFamily="34" charset="0"/>
              <a:buChar char="•"/>
            </a:pPr>
            <a:r>
              <a:rPr lang="es-MX" sz="900" b="1" dirty="0">
                <a:solidFill>
                  <a:schemeClr val="bg1"/>
                </a:solidFill>
                <a:latin typeface="Arial" charset="0"/>
                <a:ea typeface="Arial" charset="0"/>
                <a:cs typeface="Arial" charset="0"/>
              </a:rPr>
              <a:t>Law degree </a:t>
            </a:r>
            <a:r>
              <a:rPr lang="es-MX" sz="900" dirty="0">
                <a:solidFill>
                  <a:schemeClr val="bg1"/>
                </a:solidFill>
                <a:latin typeface="Arial" charset="0"/>
                <a:ea typeface="Arial" charset="0"/>
                <a:cs typeface="Arial" charset="0"/>
              </a:rPr>
              <a:t>from ITAM.</a:t>
            </a:r>
          </a:p>
        </p:txBody>
      </p:sp>
      <p:cxnSp>
        <p:nvCxnSpPr>
          <p:cNvPr id="36" name="Straight Connector 35"/>
          <p:cNvCxnSpPr/>
          <p:nvPr/>
        </p:nvCxnSpPr>
        <p:spPr>
          <a:xfrm>
            <a:off x="278295" y="4817572"/>
            <a:ext cx="247451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357810" y="3384719"/>
            <a:ext cx="1282147"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228273" y="4876597"/>
            <a:ext cx="3201052" cy="261610"/>
          </a:xfrm>
          <a:prstGeom prst="rect">
            <a:avLst/>
          </a:prstGeom>
          <a:noFill/>
        </p:spPr>
        <p:txBody>
          <a:bodyPr wrap="square" rtlCol="0">
            <a:spAutoFit/>
          </a:bodyPr>
          <a:lstStyle/>
          <a:p>
            <a:r>
              <a:rPr lang="en-US" sz="1100" b="1" dirty="0">
                <a:solidFill>
                  <a:srgbClr val="EDEDED"/>
                </a:solidFill>
                <a:latin typeface="Arial" charset="0"/>
                <a:ea typeface="Arial" charset="0"/>
                <a:cs typeface="Arial" charset="0"/>
              </a:rPr>
              <a:t>SENIOR LEVEL POSITIONS:</a:t>
            </a:r>
          </a:p>
        </p:txBody>
      </p:sp>
      <p:sp>
        <p:nvSpPr>
          <p:cNvPr id="43" name="TextBox 42"/>
          <p:cNvSpPr txBox="1"/>
          <p:nvPr/>
        </p:nvSpPr>
        <p:spPr>
          <a:xfrm>
            <a:off x="248151" y="5125766"/>
            <a:ext cx="2575206" cy="353943"/>
          </a:xfrm>
          <a:prstGeom prst="rect">
            <a:avLst/>
          </a:prstGeom>
          <a:noFill/>
        </p:spPr>
        <p:txBody>
          <a:bodyPr wrap="square" rtlCol="0">
            <a:spAutoFit/>
          </a:bodyPr>
          <a:lstStyle/>
          <a:p>
            <a:pPr marL="93663" indent="-93663" algn="just">
              <a:buFont typeface="Arial" panose="020B0604020202020204" pitchFamily="34" charset="0"/>
              <a:buChar char="•"/>
            </a:pPr>
            <a:r>
              <a:rPr lang="es-MX" sz="850" dirty="0">
                <a:solidFill>
                  <a:schemeClr val="bg1"/>
                </a:solidFill>
                <a:latin typeface="Arial" charset="0"/>
                <a:ea typeface="Arial" charset="0"/>
                <a:cs typeface="Arial" charset="0"/>
              </a:rPr>
              <a:t>General Director of Legislation and Consultation, SHCP</a:t>
            </a:r>
          </a:p>
        </p:txBody>
      </p:sp>
      <p:sp>
        <p:nvSpPr>
          <p:cNvPr id="44" name="TextBox 43"/>
          <p:cNvSpPr txBox="1"/>
          <p:nvPr/>
        </p:nvSpPr>
        <p:spPr>
          <a:xfrm>
            <a:off x="248151" y="5508570"/>
            <a:ext cx="2575206" cy="369332"/>
          </a:xfrm>
          <a:prstGeom prst="rect">
            <a:avLst/>
          </a:prstGeom>
          <a:noFill/>
        </p:spPr>
        <p:txBody>
          <a:bodyPr wrap="square" rtlCol="0">
            <a:spAutoFit/>
          </a:bodyPr>
          <a:lstStyle/>
          <a:p>
            <a:pPr marL="93663" indent="-93663" algn="just">
              <a:buFont typeface="Arial" panose="020B0604020202020204" pitchFamily="34" charset="0"/>
              <a:buChar char="•"/>
            </a:pPr>
            <a:r>
              <a:rPr lang="es-MX" sz="900" dirty="0">
                <a:solidFill>
                  <a:schemeClr val="bg1"/>
                </a:solidFill>
                <a:latin typeface="Arial" charset="0"/>
                <a:ea typeface="Arial" charset="0"/>
                <a:cs typeface="Arial" charset="0"/>
              </a:rPr>
              <a:t>Coordinator of Advisors to the Federal Attorney General of the Federation</a:t>
            </a:r>
          </a:p>
        </p:txBody>
      </p:sp>
      <p:sp>
        <p:nvSpPr>
          <p:cNvPr id="45" name="TextBox 44"/>
          <p:cNvSpPr txBox="1"/>
          <p:nvPr/>
        </p:nvSpPr>
        <p:spPr>
          <a:xfrm>
            <a:off x="248151" y="5866909"/>
            <a:ext cx="2575206" cy="230832"/>
          </a:xfrm>
          <a:prstGeom prst="rect">
            <a:avLst/>
          </a:prstGeom>
          <a:noFill/>
        </p:spPr>
        <p:txBody>
          <a:bodyPr wrap="square" rtlCol="0">
            <a:spAutoFit/>
          </a:bodyPr>
          <a:lstStyle/>
          <a:p>
            <a:pPr marL="93663" indent="-93663" algn="just">
              <a:buFont typeface="Arial" panose="020B0604020202020204" pitchFamily="34" charset="0"/>
              <a:buChar char="•"/>
            </a:pPr>
            <a:r>
              <a:rPr lang="es-MX" sz="900" dirty="0">
                <a:solidFill>
                  <a:schemeClr val="bg1"/>
                </a:solidFill>
                <a:latin typeface="Arial" charset="0"/>
                <a:ea typeface="Arial" charset="0"/>
                <a:cs typeface="Arial" charset="0"/>
              </a:rPr>
              <a:t>Legal Director INACIPE</a:t>
            </a:r>
          </a:p>
        </p:txBody>
      </p:sp>
      <p:sp>
        <p:nvSpPr>
          <p:cNvPr id="46" name="Rectangle 45"/>
          <p:cNvSpPr/>
          <p:nvPr/>
        </p:nvSpPr>
        <p:spPr>
          <a:xfrm>
            <a:off x="8070574" y="6271087"/>
            <a:ext cx="844825" cy="45719"/>
          </a:xfrm>
          <a:prstGeom prst="rect">
            <a:avLst/>
          </a:prstGeom>
          <a:gradFill flip="none" rotWithShape="1">
            <a:gsLst>
              <a:gs pos="38000">
                <a:srgbClr val="002F5E"/>
              </a:gs>
              <a:gs pos="99000">
                <a:srgbClr val="005993"/>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7">
            <a:extLst>
              <a:ext uri="{FF2B5EF4-FFF2-40B4-BE49-F238E27FC236}">
                <a16:creationId xmlns:a16="http://schemas.microsoft.com/office/drawing/2014/main" id="{7CC3562D-DFF4-427C-937E-E334EB088160}"/>
              </a:ext>
            </a:extLst>
          </p:cNvPr>
          <p:cNvSpPr txBox="1"/>
          <p:nvPr/>
        </p:nvSpPr>
        <p:spPr>
          <a:xfrm>
            <a:off x="337277" y="366222"/>
            <a:ext cx="4234723" cy="384721"/>
          </a:xfrm>
          <a:prstGeom prst="rect">
            <a:avLst/>
          </a:prstGeom>
          <a:noFill/>
        </p:spPr>
        <p:txBody>
          <a:bodyPr wrap="square" rtlCol="0">
            <a:spAutoFit/>
          </a:bodyPr>
          <a:lstStyle/>
          <a:p>
            <a:r>
              <a:rPr lang="en-US" sz="1900" dirty="0">
                <a:solidFill>
                  <a:srgbClr val="002F5E"/>
                </a:solidFill>
                <a:latin typeface="Arial" charset="0"/>
                <a:ea typeface="Arial" charset="0"/>
                <a:cs typeface="Arial" charset="0"/>
              </a:rPr>
              <a:t>Annex A (3/5). </a:t>
            </a:r>
            <a:r>
              <a:rPr lang="en-US" sz="1900" b="1" dirty="0">
                <a:solidFill>
                  <a:srgbClr val="002F5E"/>
                </a:solidFill>
                <a:effectLst>
                  <a:outerShdw blurRad="38100" dist="38100" dir="2700000" algn="tl">
                    <a:srgbClr val="000000">
                      <a:alpha val="43137"/>
                    </a:srgbClr>
                  </a:outerShdw>
                </a:effectLst>
                <a:latin typeface="Arial" charset="0"/>
                <a:cs typeface="Arial" charset="0"/>
              </a:rPr>
              <a:t>PARTNER </a:t>
            </a:r>
            <a:r>
              <a:rPr lang="en-US" sz="1900" b="1" dirty="0">
                <a:solidFill>
                  <a:srgbClr val="002F5E"/>
                </a:solidFill>
                <a:effectLst>
                  <a:outerShdw blurRad="38100" dist="38100" dir="2700000" algn="tl">
                    <a:srgbClr val="000000">
                      <a:alpha val="43137"/>
                    </a:srgbClr>
                  </a:outerShdw>
                </a:effectLst>
                <a:latin typeface="Arial" charset="0"/>
                <a:ea typeface="Arial" charset="0"/>
                <a:cs typeface="Arial" charset="0"/>
              </a:rPr>
              <a:t>:</a:t>
            </a:r>
          </a:p>
        </p:txBody>
      </p:sp>
      <p:pic>
        <p:nvPicPr>
          <p:cNvPr id="47" name="Picture 4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1446" y="1210123"/>
            <a:ext cx="1450198" cy="1450198"/>
          </a:xfrm>
          <a:prstGeom prst="rect">
            <a:avLst/>
          </a:prstGeom>
        </p:spPr>
      </p:pic>
      <p:sp>
        <p:nvSpPr>
          <p:cNvPr id="42" name="Oval 41"/>
          <p:cNvSpPr/>
          <p:nvPr/>
        </p:nvSpPr>
        <p:spPr>
          <a:xfrm>
            <a:off x="808444" y="1197598"/>
            <a:ext cx="1473200" cy="1473200"/>
          </a:xfrm>
          <a:prstGeom prst="ellipse">
            <a:avLst/>
          </a:prstGeom>
          <a:noFill/>
          <a:ln w="57150">
            <a:solidFill>
              <a:srgbClr val="EDEDE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13">
            <a:extLst>
              <a:ext uri="{FF2B5EF4-FFF2-40B4-BE49-F238E27FC236}">
                <a16:creationId xmlns:a16="http://schemas.microsoft.com/office/drawing/2014/main" id="{A104327B-DA9D-4ED5-B10B-545C04592C6C}"/>
              </a:ext>
            </a:extLst>
          </p:cNvPr>
          <p:cNvSpPr txBox="1"/>
          <p:nvPr/>
        </p:nvSpPr>
        <p:spPr>
          <a:xfrm>
            <a:off x="7620000" y="340255"/>
            <a:ext cx="1524000" cy="246221"/>
          </a:xfrm>
          <a:prstGeom prst="rect">
            <a:avLst/>
          </a:prstGeom>
          <a:noFill/>
        </p:spPr>
        <p:txBody>
          <a:bodyPr wrap="square" rtlCol="0">
            <a:spAutoFit/>
          </a:bodyPr>
          <a:lstStyle/>
          <a:p>
            <a:pPr algn="r"/>
            <a:r>
              <a:rPr lang="en-US" sz="1000" b="1" dirty="0">
                <a:solidFill>
                  <a:srgbClr val="005993"/>
                </a:solidFill>
                <a:latin typeface="Arial" charset="0"/>
                <a:ea typeface="Arial" charset="0"/>
                <a:cs typeface="Arial" charset="0"/>
              </a:rPr>
              <a:t>www.dlgabogados.mx</a:t>
            </a:r>
          </a:p>
        </p:txBody>
      </p:sp>
      <p:sp>
        <p:nvSpPr>
          <p:cNvPr id="40" name="TextBox 24">
            <a:extLst>
              <a:ext uri="{FF2B5EF4-FFF2-40B4-BE49-F238E27FC236}">
                <a16:creationId xmlns:a16="http://schemas.microsoft.com/office/drawing/2014/main" id="{333C7EC8-94C7-4397-AE86-4D0493FF05B0}"/>
              </a:ext>
            </a:extLst>
          </p:cNvPr>
          <p:cNvSpPr txBox="1"/>
          <p:nvPr/>
        </p:nvSpPr>
        <p:spPr>
          <a:xfrm>
            <a:off x="2941654" y="1408891"/>
            <a:ext cx="2823366" cy="1077218"/>
          </a:xfrm>
          <a:prstGeom prst="rect">
            <a:avLst/>
          </a:prstGeom>
          <a:noFill/>
        </p:spPr>
        <p:txBody>
          <a:bodyPr wrap="square" rtlCol="0">
            <a:spAutoFit/>
          </a:bodyPr>
          <a:lstStyle/>
          <a:p>
            <a:r>
              <a:rPr lang="es-MX" sz="1400" b="1" dirty="0">
                <a:solidFill>
                  <a:srgbClr val="005993"/>
                </a:solidFill>
                <a:highlight>
                  <a:srgbClr val="EDEDED"/>
                </a:highlight>
                <a:latin typeface="Arial" charset="0"/>
                <a:ea typeface="Arial" charset="0"/>
                <a:cs typeface="Arial" charset="0"/>
              </a:rPr>
              <a:t>● Digital economy and FINTECH.</a:t>
            </a:r>
          </a:p>
          <a:p>
            <a:pPr algn="just"/>
            <a:r>
              <a:rPr lang="es-MX" sz="900" dirty="0">
                <a:highlight>
                  <a:srgbClr val="EDEDED"/>
                </a:highlight>
                <a:latin typeface="Arial" charset="0"/>
                <a:ea typeface="Arial" charset="0"/>
                <a:cs typeface="Arial" charset="0"/>
              </a:rPr>
              <a:t>Specialized in legal and regulatory advice to different clients such as digital platforms, App's in the mobility and financial sector, FINTECH and participants in the payment system.</a:t>
            </a:r>
          </a:p>
        </p:txBody>
      </p:sp>
    </p:spTree>
    <p:extLst>
      <p:ext uri="{BB962C8B-B14F-4D97-AF65-F5344CB8AC3E}">
        <p14:creationId xmlns:p14="http://schemas.microsoft.com/office/powerpoint/2010/main" val="19817892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18334" y="329784"/>
            <a:ext cx="59961" cy="442209"/>
          </a:xfrm>
          <a:prstGeom prst="rect">
            <a:avLst/>
          </a:prstGeom>
          <a:solidFill>
            <a:srgbClr val="002F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18334" y="983974"/>
            <a:ext cx="2603026" cy="5327373"/>
          </a:xfrm>
          <a:prstGeom prst="rect">
            <a:avLst/>
          </a:prstGeom>
          <a:gradFill>
            <a:gsLst>
              <a:gs pos="38000">
                <a:srgbClr val="002F5E"/>
              </a:gs>
              <a:gs pos="99000">
                <a:srgbClr val="005993"/>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961208" y="983974"/>
            <a:ext cx="5954192" cy="5327373"/>
          </a:xfrm>
          <a:prstGeom prst="rect">
            <a:avLst/>
          </a:prstGeom>
          <a:solidFill>
            <a:srgbClr val="EDED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lvl="1" indent="-171450" algn="just">
              <a:spcBef>
                <a:spcPts val="600"/>
              </a:spcBef>
              <a:spcAft>
                <a:spcPts val="300"/>
              </a:spcAft>
              <a:buFontTx/>
              <a:buChar char="-"/>
            </a:pPr>
            <a:endParaRPr lang="es-ES_tradnl" sz="1000" dirty="0">
              <a:solidFill>
                <a:srgbClr val="142262"/>
              </a:solidFill>
              <a:latin typeface="Helvetica Neue" charset="0"/>
              <a:ea typeface="Helvetica Neue" charset="0"/>
              <a:cs typeface="Helvetica Neue" charset="0"/>
            </a:endParaRPr>
          </a:p>
        </p:txBody>
      </p:sp>
      <p:sp>
        <p:nvSpPr>
          <p:cNvPr id="8" name="TextBox 7"/>
          <p:cNvSpPr txBox="1"/>
          <p:nvPr/>
        </p:nvSpPr>
        <p:spPr>
          <a:xfrm>
            <a:off x="337275" y="366222"/>
            <a:ext cx="8578122" cy="384721"/>
          </a:xfrm>
          <a:prstGeom prst="rect">
            <a:avLst/>
          </a:prstGeom>
          <a:noFill/>
        </p:spPr>
        <p:txBody>
          <a:bodyPr wrap="square" rtlCol="0">
            <a:spAutoFit/>
          </a:bodyPr>
          <a:lstStyle/>
          <a:p>
            <a:r>
              <a:rPr lang="en-US" sz="1900" dirty="0">
                <a:solidFill>
                  <a:srgbClr val="002F5E"/>
                </a:solidFill>
                <a:latin typeface="Arial" charset="0"/>
                <a:ea typeface="Arial" charset="0"/>
                <a:cs typeface="Arial" charset="0"/>
              </a:rPr>
              <a:t>Annex A (4/5).</a:t>
            </a:r>
            <a:r>
              <a:rPr lang="en-US" sz="1900" b="1" dirty="0">
                <a:solidFill>
                  <a:srgbClr val="002F5E"/>
                </a:solidFill>
                <a:latin typeface="Arial" charset="0"/>
                <a:ea typeface="Arial" charset="0"/>
                <a:cs typeface="Arial" charset="0"/>
              </a:rPr>
              <a:t>OF COUNSEL. Financial expert:</a:t>
            </a:r>
          </a:p>
        </p:txBody>
      </p:sp>
      <p:sp>
        <p:nvSpPr>
          <p:cNvPr id="9" name="TextBox 8"/>
          <p:cNvSpPr txBox="1"/>
          <p:nvPr/>
        </p:nvSpPr>
        <p:spPr>
          <a:xfrm>
            <a:off x="247827" y="2653149"/>
            <a:ext cx="2415535" cy="276999"/>
          </a:xfrm>
          <a:prstGeom prst="rect">
            <a:avLst/>
          </a:prstGeom>
          <a:noFill/>
        </p:spPr>
        <p:txBody>
          <a:bodyPr wrap="square" rtlCol="0">
            <a:spAutoFit/>
          </a:bodyPr>
          <a:lstStyle/>
          <a:p>
            <a:r>
              <a:rPr lang="en-US" sz="1200" b="1" dirty="0">
                <a:solidFill>
                  <a:schemeClr val="bg1"/>
                </a:solidFill>
                <a:latin typeface="Arial" charset="0"/>
                <a:ea typeface="Arial" charset="0"/>
                <a:cs typeface="Arial" charset="0"/>
              </a:rPr>
              <a:t>GENARO ALARCÓN BENITO</a:t>
            </a:r>
          </a:p>
        </p:txBody>
      </p:sp>
      <p:sp>
        <p:nvSpPr>
          <p:cNvPr id="10" name="TextBox 9"/>
          <p:cNvSpPr txBox="1"/>
          <p:nvPr/>
        </p:nvSpPr>
        <p:spPr>
          <a:xfrm>
            <a:off x="184133" y="2958849"/>
            <a:ext cx="2609407" cy="1069524"/>
          </a:xfrm>
          <a:prstGeom prst="rect">
            <a:avLst/>
          </a:prstGeom>
          <a:noFill/>
        </p:spPr>
        <p:txBody>
          <a:bodyPr wrap="square" rtlCol="0">
            <a:spAutoFit/>
          </a:bodyPr>
          <a:lstStyle>
            <a:defPPr>
              <a:defRPr lang="en-US"/>
            </a:defPPr>
            <a:lvl1pPr marL="85725" indent="-85725" algn="just">
              <a:spcAft>
                <a:spcPts val="300"/>
              </a:spcAft>
              <a:defRPr sz="900" b="1">
                <a:solidFill>
                  <a:schemeClr val="bg1"/>
                </a:solidFill>
                <a:latin typeface="Arial" charset="0"/>
                <a:ea typeface="Arial" charset="0"/>
                <a:cs typeface="Arial" charset="0"/>
              </a:defRPr>
            </a:lvl1pPr>
          </a:lstStyle>
          <a:p>
            <a:pPr marL="92075" indent="-92075">
              <a:buFont typeface="Arial" charset="0"/>
              <a:buChar char="•"/>
            </a:pPr>
            <a:r>
              <a:rPr lang="es-MX" sz="800" dirty="0"/>
              <a:t>LLM International Business Law. </a:t>
            </a:r>
            <a:r>
              <a:rPr lang="es-MX" sz="800" b="0" dirty="0"/>
              <a:t>London School of Economics (LSE). 1990-1991</a:t>
            </a:r>
          </a:p>
          <a:p>
            <a:pPr marL="92075" indent="-92075">
              <a:buFont typeface="Arial" charset="0"/>
              <a:buChar char="•"/>
            </a:pPr>
            <a:r>
              <a:rPr lang="es-MX" sz="800" dirty="0"/>
              <a:t>Law Degree UNAM. </a:t>
            </a:r>
            <a:r>
              <a:rPr lang="es-MX" sz="800" b="0" dirty="0"/>
              <a:t>1985-1990</a:t>
            </a:r>
          </a:p>
          <a:p>
            <a:pPr marL="92075" indent="-92075">
              <a:buFont typeface="Arial" charset="0"/>
              <a:buChar char="•"/>
            </a:pPr>
            <a:r>
              <a:rPr lang="es-MX" sz="800" dirty="0"/>
              <a:t>Corporate meetings in the United States. </a:t>
            </a:r>
            <a:r>
              <a:rPr lang="es-MX" sz="800" b="0" dirty="0"/>
              <a:t>Methodist University, Dallas TX. 2017 </a:t>
            </a:r>
          </a:p>
          <a:p>
            <a:pPr marL="92075" indent="-92075">
              <a:buFont typeface="Arial" charset="0"/>
              <a:buChar char="•"/>
            </a:pPr>
            <a:r>
              <a:rPr lang="es-MX" sz="800" dirty="0"/>
              <a:t>Diploma in Business Management.  </a:t>
            </a:r>
            <a:r>
              <a:rPr lang="es-MX" sz="800" b="0" dirty="0"/>
              <a:t>Boston University, Brussels Campus. 2002</a:t>
            </a:r>
          </a:p>
        </p:txBody>
      </p:sp>
      <p:sp>
        <p:nvSpPr>
          <p:cNvPr id="11" name="TextBox 10"/>
          <p:cNvSpPr txBox="1"/>
          <p:nvPr/>
        </p:nvSpPr>
        <p:spPr>
          <a:xfrm>
            <a:off x="3000966" y="952732"/>
            <a:ext cx="2937340" cy="1384995"/>
          </a:xfrm>
          <a:prstGeom prst="rect">
            <a:avLst/>
          </a:prstGeom>
          <a:noFill/>
        </p:spPr>
        <p:txBody>
          <a:bodyPr wrap="square" rtlCol="0">
            <a:spAutoFit/>
          </a:bodyPr>
          <a:lstStyle/>
          <a:p>
            <a:pPr algn="just">
              <a:spcBef>
                <a:spcPts val="600"/>
              </a:spcBef>
              <a:spcAft>
                <a:spcPts val="600"/>
              </a:spcAft>
              <a:tabLst>
                <a:tab pos="266700" algn="l"/>
              </a:tabLst>
            </a:pPr>
            <a:r>
              <a:rPr lang="en-US" sz="1400" b="1" dirty="0">
                <a:solidFill>
                  <a:srgbClr val="005993"/>
                </a:solidFill>
                <a:latin typeface="Arial" charset="0"/>
                <a:cs typeface="Arial" charset="0"/>
              </a:rPr>
              <a:t>+20 years of experience in the areas of financial regulation and supervision, corporate governance, audit and internal control, and international business negotiations. </a:t>
            </a:r>
          </a:p>
        </p:txBody>
      </p:sp>
      <p:sp>
        <p:nvSpPr>
          <p:cNvPr id="14" name="Oval 13"/>
          <p:cNvSpPr/>
          <p:nvPr/>
        </p:nvSpPr>
        <p:spPr>
          <a:xfrm>
            <a:off x="808444" y="1128821"/>
            <a:ext cx="1473200" cy="1473200"/>
          </a:xfrm>
          <a:prstGeom prst="ellipse">
            <a:avLst/>
          </a:prstGeom>
          <a:blipFill>
            <a:blip r:embed="rId2"/>
            <a:stretch>
              <a:fillRect/>
            </a:stretch>
          </a:blipFill>
          <a:ln w="57150">
            <a:solidFill>
              <a:srgbClr val="EDEDE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p:cNvCxnSpPr/>
          <p:nvPr/>
        </p:nvCxnSpPr>
        <p:spPr>
          <a:xfrm>
            <a:off x="5958183" y="1075657"/>
            <a:ext cx="0" cy="5007091"/>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268678" y="4163453"/>
            <a:ext cx="247451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337275" y="2966528"/>
            <a:ext cx="1282147"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184133" y="4141439"/>
            <a:ext cx="2637227" cy="2223686"/>
          </a:xfrm>
          <a:prstGeom prst="rect">
            <a:avLst/>
          </a:prstGeom>
          <a:noFill/>
        </p:spPr>
        <p:txBody>
          <a:bodyPr wrap="square" rtlCol="0">
            <a:spAutoFit/>
          </a:bodyPr>
          <a:lstStyle/>
          <a:p>
            <a:r>
              <a:rPr lang="en-US" sz="1100" b="1" dirty="0">
                <a:solidFill>
                  <a:srgbClr val="EDEDED"/>
                </a:solidFill>
                <a:latin typeface="Arial" charset="0"/>
                <a:ea typeface="Arial" charset="0"/>
                <a:cs typeface="Arial" charset="0"/>
              </a:rPr>
              <a:t>SENIOR LEVEL POSITIONS:</a:t>
            </a:r>
          </a:p>
          <a:p>
            <a:pPr marL="93663" indent="-93663" algn="just">
              <a:spcBef>
                <a:spcPts val="300"/>
              </a:spcBef>
              <a:buFont typeface="Arial" panose="020B0604020202020204" pitchFamily="34" charset="0"/>
              <a:buChar char="•"/>
            </a:pPr>
            <a:r>
              <a:rPr lang="es-MX" sz="800" dirty="0">
                <a:solidFill>
                  <a:schemeClr val="bg1"/>
                </a:solidFill>
                <a:latin typeface="Arial" charset="0"/>
                <a:ea typeface="Arial" charset="0"/>
                <a:cs typeface="Arial" charset="0"/>
              </a:rPr>
              <a:t>Currently. General Manager of Plata Mexico (Cartera Digital). </a:t>
            </a:r>
          </a:p>
          <a:p>
            <a:pPr marL="93663" indent="-93663" algn="just">
              <a:spcBef>
                <a:spcPts val="300"/>
              </a:spcBef>
              <a:buFont typeface="Arial" panose="020B0604020202020204" pitchFamily="34" charset="0"/>
              <a:buChar char="•"/>
            </a:pPr>
            <a:r>
              <a:rPr lang="es-MX" sz="800" dirty="0">
                <a:solidFill>
                  <a:schemeClr val="bg1"/>
                </a:solidFill>
                <a:latin typeface="Arial" charset="0"/>
                <a:ea typeface="Arial" charset="0"/>
                <a:cs typeface="Arial" charset="0"/>
              </a:rPr>
              <a:t>Deputy Federal Prosecutor for Financial Affairs, SHCP.  (2007-2016)</a:t>
            </a:r>
          </a:p>
          <a:p>
            <a:pPr marL="93663" indent="-93663" algn="just">
              <a:spcBef>
                <a:spcPts val="300"/>
              </a:spcBef>
              <a:buFont typeface="Arial" panose="020B0604020202020204" pitchFamily="34" charset="0"/>
              <a:buChar char="•"/>
            </a:pPr>
            <a:r>
              <a:rPr lang="es-MX" sz="800" dirty="0">
                <a:solidFill>
                  <a:schemeClr val="bg1"/>
                </a:solidFill>
                <a:latin typeface="Arial" charset="0"/>
                <a:ea typeface="Arial" charset="0"/>
                <a:cs typeface="Arial" charset="0"/>
              </a:rPr>
              <a:t>Alternate Representative of the Ministry of Economy, Mexican Mission to the EU, Brussels. 1999-2007</a:t>
            </a:r>
          </a:p>
          <a:p>
            <a:pPr marL="93663" indent="-93663" algn="just">
              <a:spcBef>
                <a:spcPts val="300"/>
              </a:spcBef>
              <a:buFont typeface="Arial" panose="020B0604020202020204" pitchFamily="34" charset="0"/>
              <a:buChar char="•"/>
            </a:pPr>
            <a:r>
              <a:rPr lang="es-MX" sz="800" dirty="0">
                <a:solidFill>
                  <a:schemeClr val="bg1"/>
                </a:solidFill>
                <a:latin typeface="Arial" charset="0"/>
                <a:ea typeface="Arial" charset="0"/>
                <a:cs typeface="Arial" charset="0"/>
              </a:rPr>
              <a:t>Latin America Projects and Operations Attorney, World Bank, Washington, D.C. 1997-1999.</a:t>
            </a:r>
          </a:p>
          <a:p>
            <a:pPr marL="93663" indent="-93663" algn="just">
              <a:spcBef>
                <a:spcPts val="300"/>
              </a:spcBef>
              <a:buFont typeface="Arial" panose="020B0604020202020204" pitchFamily="34" charset="0"/>
              <a:buChar char="•"/>
            </a:pPr>
            <a:r>
              <a:rPr lang="es-MX" sz="800" dirty="0">
                <a:solidFill>
                  <a:schemeClr val="bg1"/>
                </a:solidFill>
                <a:latin typeface="Arial" charset="0"/>
                <a:ea typeface="Arial" charset="0"/>
                <a:cs typeface="Arial" charset="0"/>
              </a:rPr>
              <a:t>Legal Counsel, NAFTA Office, Embassy of Mexico, Washington, D.C. 1995-1997</a:t>
            </a:r>
          </a:p>
          <a:p>
            <a:pPr marL="93663" indent="-93663" algn="just">
              <a:spcBef>
                <a:spcPts val="300"/>
              </a:spcBef>
              <a:buFont typeface="Arial" panose="020B0604020202020204" pitchFamily="34" charset="0"/>
              <a:buChar char="•"/>
            </a:pPr>
            <a:r>
              <a:rPr lang="es-MX" sz="800" dirty="0">
                <a:solidFill>
                  <a:schemeClr val="bg1"/>
                </a:solidFill>
                <a:latin typeface="Arial" charset="0"/>
                <a:ea typeface="Arial" charset="0"/>
                <a:cs typeface="Arial" charset="0"/>
              </a:rPr>
              <a:t>Attorney at Law, Cleary, Cottlieb, Steen &amp; Hamilton, New York, NY. 1993-1995</a:t>
            </a:r>
          </a:p>
          <a:p>
            <a:endParaRPr lang="en-US" sz="850" b="1" dirty="0">
              <a:solidFill>
                <a:srgbClr val="EDEDED"/>
              </a:solidFill>
              <a:latin typeface="Arial" charset="0"/>
              <a:ea typeface="Arial" charset="0"/>
              <a:cs typeface="Arial" charset="0"/>
            </a:endParaRPr>
          </a:p>
        </p:txBody>
      </p:sp>
      <p:sp>
        <p:nvSpPr>
          <p:cNvPr id="46" name="Rectangle 45"/>
          <p:cNvSpPr/>
          <p:nvPr/>
        </p:nvSpPr>
        <p:spPr>
          <a:xfrm>
            <a:off x="8070574" y="6271087"/>
            <a:ext cx="844825" cy="45719"/>
          </a:xfrm>
          <a:prstGeom prst="rect">
            <a:avLst/>
          </a:prstGeom>
          <a:gradFill flip="none" rotWithShape="1">
            <a:gsLst>
              <a:gs pos="38000">
                <a:srgbClr val="002F5E"/>
              </a:gs>
              <a:gs pos="99000">
                <a:srgbClr val="005993"/>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2961208" y="2294837"/>
            <a:ext cx="2996975" cy="1992853"/>
          </a:xfrm>
          <a:prstGeom prst="rect">
            <a:avLst/>
          </a:prstGeom>
          <a:noFill/>
        </p:spPr>
        <p:txBody>
          <a:bodyPr wrap="square" rtlCol="0">
            <a:spAutoFit/>
          </a:bodyPr>
          <a:lstStyle/>
          <a:p>
            <a:pPr algn="just"/>
            <a:r>
              <a:rPr lang="en-US" sz="1400" b="1" dirty="0">
                <a:solidFill>
                  <a:srgbClr val="005993"/>
                </a:solidFill>
                <a:latin typeface="Arial" charset="0"/>
                <a:ea typeface="Arial" charset="0"/>
                <a:cs typeface="Arial" charset="0"/>
              </a:rPr>
              <a:t>● Certified </a:t>
            </a:r>
            <a:r>
              <a:rPr lang="en-US" sz="950" dirty="0">
                <a:solidFill>
                  <a:schemeClr val="tx1">
                    <a:lumMod val="85000"/>
                    <a:lumOff val="15000"/>
                  </a:schemeClr>
                </a:solidFill>
                <a:latin typeface="Arial" charset="0"/>
                <a:cs typeface="Arial" charset="0"/>
              </a:rPr>
              <a:t>by the National Banking and Securities Commission (CNBV) as an AML compliance officer.</a:t>
            </a:r>
          </a:p>
          <a:p>
            <a:pPr algn="just"/>
            <a:endParaRPr lang="en-US" sz="1000" b="1" dirty="0">
              <a:solidFill>
                <a:srgbClr val="005993"/>
              </a:solidFill>
              <a:latin typeface="Arial" charset="0"/>
              <a:cs typeface="Arial" charset="0"/>
            </a:endParaRPr>
          </a:p>
          <a:p>
            <a:pPr algn="just"/>
            <a:r>
              <a:rPr lang="en-US" sz="1400" b="1" dirty="0">
                <a:solidFill>
                  <a:srgbClr val="005993"/>
                </a:solidFill>
                <a:latin typeface="Arial" charset="0"/>
                <a:cs typeface="Arial" charset="0"/>
              </a:rPr>
              <a:t>● FINTECH Law</a:t>
            </a:r>
          </a:p>
          <a:p>
            <a:pPr algn="just"/>
            <a:r>
              <a:rPr lang="en-US" sz="950" dirty="0">
                <a:solidFill>
                  <a:schemeClr val="tx1">
                    <a:lumMod val="85000"/>
                    <a:lumOff val="15000"/>
                  </a:schemeClr>
                </a:solidFill>
                <a:latin typeface="Arial" charset="0"/>
                <a:ea typeface="Arial" charset="0"/>
                <a:cs typeface="Arial" charset="0"/>
              </a:rPr>
              <a:t>Participation and follow-up in the creation of the regulatory framework for Financial Technology Institutions (Fintech Law, secondary provisions and guidelines).</a:t>
            </a:r>
          </a:p>
          <a:p>
            <a:pPr algn="just"/>
            <a:r>
              <a:rPr lang="en-US" sz="950" dirty="0">
                <a:solidFill>
                  <a:schemeClr val="tx1">
                    <a:lumMod val="85000"/>
                    <a:lumOff val="15000"/>
                  </a:schemeClr>
                </a:solidFill>
                <a:latin typeface="Arial" charset="0"/>
                <a:ea typeface="Arial" charset="0"/>
                <a:cs typeface="Arial" charset="0"/>
              </a:rPr>
              <a:t>Strategy and authorization process before financial authorities to operate an Electronic Payment Fund Institution (IFPE/Digital Wallet).</a:t>
            </a:r>
          </a:p>
        </p:txBody>
      </p:sp>
      <p:sp>
        <p:nvSpPr>
          <p:cNvPr id="23" name="TextBox 22"/>
          <p:cNvSpPr txBox="1"/>
          <p:nvPr/>
        </p:nvSpPr>
        <p:spPr>
          <a:xfrm>
            <a:off x="2961208" y="4495265"/>
            <a:ext cx="2996973" cy="1700466"/>
          </a:xfrm>
          <a:prstGeom prst="rect">
            <a:avLst/>
          </a:prstGeom>
          <a:noFill/>
        </p:spPr>
        <p:txBody>
          <a:bodyPr wrap="square" rtlCol="0">
            <a:spAutoFit/>
          </a:bodyPr>
          <a:lstStyle/>
          <a:p>
            <a:pPr algn="just"/>
            <a:r>
              <a:rPr lang="en-US" sz="1400" b="1">
                <a:solidFill>
                  <a:srgbClr val="005993"/>
                </a:solidFill>
                <a:latin typeface="Arial" charset="0"/>
                <a:ea typeface="Arial" charset="0"/>
                <a:cs typeface="Arial" charset="0"/>
              </a:rPr>
              <a:t>● Financial reforms</a:t>
            </a:r>
          </a:p>
          <a:p>
            <a:pPr algn="just">
              <a:spcAft>
                <a:spcPts val="600"/>
              </a:spcAft>
            </a:pPr>
            <a:r>
              <a:rPr lang="en-US" sz="950">
                <a:solidFill>
                  <a:schemeClr val="tx1">
                    <a:lumMod val="85000"/>
                    <a:lumOff val="15000"/>
                  </a:schemeClr>
                </a:solidFill>
                <a:latin typeface="Arial" charset="0"/>
                <a:ea typeface="Arial" charset="0"/>
                <a:cs typeface="Arial" charset="0"/>
              </a:rPr>
              <a:t>Financial Reform 2014. Comprehensive reform of 34 financial laws, including a new bankruptcy and bank resolution scheme, regulation of CKDs and FIBRAS, and a new regime of sanctions and supervisory powers- CNBV, IPAB, CONDUSEF and Banxico.</a:t>
            </a:r>
          </a:p>
          <a:p>
            <a:pPr algn="just">
              <a:spcAft>
                <a:spcPts val="600"/>
              </a:spcAft>
            </a:pPr>
            <a:r>
              <a:rPr lang="en-US" sz="950">
                <a:solidFill>
                  <a:schemeClr val="tx1">
                    <a:lumMod val="85000"/>
                    <a:lumOff val="15000"/>
                  </a:schemeClr>
                </a:solidFill>
                <a:latin typeface="Arial" charset="0"/>
                <a:ea typeface="Arial" charset="0"/>
                <a:cs typeface="Arial" charset="0"/>
              </a:rPr>
              <a:t>Harmonization of banking laws and regulations with the international framework on money laundering-GAFI/FATF and capital and liquidity requirements-Basel, FSB and G20. </a:t>
            </a:r>
          </a:p>
        </p:txBody>
      </p:sp>
      <p:sp>
        <p:nvSpPr>
          <p:cNvPr id="24" name="TextBox 23"/>
          <p:cNvSpPr txBox="1"/>
          <p:nvPr/>
        </p:nvSpPr>
        <p:spPr>
          <a:xfrm>
            <a:off x="5958181" y="997310"/>
            <a:ext cx="2957219" cy="2693045"/>
          </a:xfrm>
          <a:prstGeom prst="rect">
            <a:avLst/>
          </a:prstGeom>
          <a:noFill/>
        </p:spPr>
        <p:txBody>
          <a:bodyPr wrap="square" rtlCol="0">
            <a:spAutoFit/>
          </a:bodyPr>
          <a:lstStyle/>
          <a:p>
            <a:pPr algn="just">
              <a:spcAft>
                <a:spcPts val="300"/>
              </a:spcAft>
            </a:pPr>
            <a:r>
              <a:rPr lang="es-MX" sz="950" dirty="0">
                <a:solidFill>
                  <a:schemeClr val="tx1">
                    <a:lumMod val="85000"/>
                    <a:lumOff val="15000"/>
                  </a:schemeClr>
                </a:solidFill>
                <a:latin typeface="Arial" charset="0"/>
                <a:cs typeface="Arial" charset="0"/>
              </a:rPr>
              <a:t>New Insurance and Financial Institutions Law (Solvency II). 2013</a:t>
            </a:r>
          </a:p>
          <a:p>
            <a:pPr algn="just">
              <a:spcAft>
                <a:spcPts val="300"/>
              </a:spcAft>
            </a:pPr>
            <a:r>
              <a:rPr lang="es-MX" sz="950" dirty="0">
                <a:solidFill>
                  <a:schemeClr val="tx1">
                    <a:lumMod val="85000"/>
                    <a:lumOff val="15000"/>
                  </a:schemeClr>
                </a:solidFill>
                <a:latin typeface="Arial" charset="0"/>
                <a:cs typeface="Arial" charset="0"/>
              </a:rPr>
              <a:t>Comprehensive reform of the popular savings and credit sector. 2014</a:t>
            </a:r>
          </a:p>
          <a:p>
            <a:pPr algn="just">
              <a:spcAft>
                <a:spcPts val="300"/>
              </a:spcAft>
            </a:pPr>
            <a:endParaRPr lang="es-MX" sz="950" dirty="0">
              <a:solidFill>
                <a:schemeClr val="tx1">
                  <a:lumMod val="85000"/>
                  <a:lumOff val="15000"/>
                </a:schemeClr>
              </a:solidFill>
              <a:latin typeface="Arial" charset="0"/>
              <a:cs typeface="Arial" charset="0"/>
            </a:endParaRPr>
          </a:p>
          <a:p>
            <a:r>
              <a:rPr lang="en-US" sz="1400" b="1" dirty="0">
                <a:solidFill>
                  <a:srgbClr val="005993"/>
                </a:solidFill>
                <a:latin typeface="Arial" charset="0"/>
                <a:ea typeface="Arial" charset="0"/>
                <a:cs typeface="Arial" charset="0"/>
              </a:rPr>
              <a:t>● Corporate governance</a:t>
            </a:r>
          </a:p>
          <a:p>
            <a:pPr algn="just">
              <a:spcAft>
                <a:spcPts val="300"/>
              </a:spcAft>
            </a:pPr>
            <a:r>
              <a:rPr lang="es-MX" sz="950" dirty="0">
                <a:solidFill>
                  <a:schemeClr val="tx1">
                    <a:lumMod val="85000"/>
                    <a:lumOff val="15000"/>
                  </a:schemeClr>
                </a:solidFill>
                <a:latin typeface="Arial" charset="0"/>
                <a:cs typeface="Arial" charset="0"/>
              </a:rPr>
              <a:t>Currently, Independent Director and Chairman of the Audit Committee of CFE Transmisión- EPS.</a:t>
            </a:r>
          </a:p>
          <a:p>
            <a:pPr algn="just">
              <a:spcAft>
                <a:spcPts val="300"/>
              </a:spcAft>
            </a:pPr>
            <a:r>
              <a:rPr lang="es-MX" sz="950" dirty="0">
                <a:solidFill>
                  <a:schemeClr val="tx1">
                    <a:lumMod val="85000"/>
                    <a:lumOff val="15000"/>
                  </a:schemeClr>
                </a:solidFill>
                <a:latin typeface="Arial" charset="0"/>
                <a:cs typeface="Arial" charset="0"/>
              </a:rPr>
              <a:t>Currently, Series B External Board Member and Chairman of the Audit Committee of Sociedad Hipotecaria Federal SNC and Seguros de Crédito a la Vivienda SA de CV.</a:t>
            </a:r>
          </a:p>
          <a:p>
            <a:pPr algn="just">
              <a:spcAft>
                <a:spcPts val="300"/>
              </a:spcAft>
            </a:pPr>
            <a:r>
              <a:rPr lang="es-MX" sz="950" dirty="0">
                <a:solidFill>
                  <a:schemeClr val="tx1">
                    <a:lumMod val="85000"/>
                    <a:lumOff val="15000"/>
                  </a:schemeClr>
                </a:solidFill>
                <a:latin typeface="Arial" charset="0"/>
                <a:cs typeface="Arial" charset="0"/>
              </a:rPr>
              <a:t>Alternate member, permanent guest and legal advisor on the Boards of the CNBV, CNSF, IPAB, the Financial System Stability Council and the National Council for Financial Inclusion. 2007-2016.</a:t>
            </a:r>
            <a:endParaRPr lang="en-US" sz="950" dirty="0">
              <a:solidFill>
                <a:schemeClr val="tx1">
                  <a:lumMod val="85000"/>
                  <a:lumOff val="15000"/>
                </a:schemeClr>
              </a:solidFill>
              <a:latin typeface="Arial" charset="0"/>
              <a:cs typeface="Arial" charset="0"/>
            </a:endParaRPr>
          </a:p>
        </p:txBody>
      </p:sp>
      <p:sp>
        <p:nvSpPr>
          <p:cNvPr id="25" name="TextBox 24"/>
          <p:cNvSpPr txBox="1"/>
          <p:nvPr/>
        </p:nvSpPr>
        <p:spPr>
          <a:xfrm>
            <a:off x="5958183" y="4033000"/>
            <a:ext cx="2957214" cy="1769715"/>
          </a:xfrm>
          <a:prstGeom prst="rect">
            <a:avLst/>
          </a:prstGeom>
          <a:noFill/>
        </p:spPr>
        <p:txBody>
          <a:bodyPr wrap="square" rtlCol="0">
            <a:spAutoFit/>
          </a:bodyPr>
          <a:lstStyle/>
          <a:p>
            <a:r>
              <a:rPr lang="en-US" sz="1400" b="1" dirty="0">
                <a:solidFill>
                  <a:srgbClr val="005993"/>
                </a:solidFill>
                <a:latin typeface="Arial" charset="0"/>
                <a:ea typeface="Arial" charset="0"/>
                <a:cs typeface="Arial" charset="0"/>
              </a:rPr>
              <a:t>● Negotiation of international trade agreements</a:t>
            </a:r>
          </a:p>
          <a:p>
            <a:pPr algn="just">
              <a:spcAft>
                <a:spcPts val="600"/>
              </a:spcAft>
            </a:pPr>
            <a:r>
              <a:rPr lang="es-MX" sz="950" dirty="0">
                <a:solidFill>
                  <a:schemeClr val="tx1">
                    <a:lumMod val="85000"/>
                    <a:lumOff val="15000"/>
                  </a:schemeClr>
                </a:solidFill>
                <a:latin typeface="Arial" charset="0"/>
                <a:ea typeface="Arial" charset="0"/>
                <a:cs typeface="Arial" charset="0"/>
              </a:rPr>
              <a:t>NAFTA 1.0 and EU-Mexico FTA, financial services, dispute resolution, foreign investment, energy and government procurement, bilateral cooperation and trade policy issues between Mexico, the U.S. and the European Union.</a:t>
            </a:r>
          </a:p>
          <a:p>
            <a:pPr algn="just">
              <a:spcAft>
                <a:spcPts val="600"/>
              </a:spcAft>
            </a:pPr>
            <a:r>
              <a:rPr lang="es-MX" sz="950" dirty="0">
                <a:solidFill>
                  <a:schemeClr val="tx1">
                    <a:lumMod val="85000"/>
                    <a:lumOff val="15000"/>
                  </a:schemeClr>
                </a:solidFill>
                <a:latin typeface="Arial" charset="0"/>
                <a:ea typeface="Arial" charset="0"/>
                <a:cs typeface="Arial" charset="0"/>
              </a:rPr>
              <a:t>Design and implementation of lobbying campaigns on trade issues and legislative processes before U.S. and EU authorities. </a:t>
            </a:r>
          </a:p>
        </p:txBody>
      </p:sp>
      <p:sp>
        <p:nvSpPr>
          <p:cNvPr id="20" name="TextBox 13">
            <a:extLst>
              <a:ext uri="{FF2B5EF4-FFF2-40B4-BE49-F238E27FC236}">
                <a16:creationId xmlns:a16="http://schemas.microsoft.com/office/drawing/2014/main" id="{2F246452-AB3B-4110-B1AB-A1AA1E3C4A9B}"/>
              </a:ext>
            </a:extLst>
          </p:cNvPr>
          <p:cNvSpPr txBox="1"/>
          <p:nvPr/>
        </p:nvSpPr>
        <p:spPr>
          <a:xfrm>
            <a:off x="7620000" y="340255"/>
            <a:ext cx="1524000" cy="246221"/>
          </a:xfrm>
          <a:prstGeom prst="rect">
            <a:avLst/>
          </a:prstGeom>
          <a:noFill/>
        </p:spPr>
        <p:txBody>
          <a:bodyPr wrap="square" rtlCol="0">
            <a:spAutoFit/>
          </a:bodyPr>
          <a:lstStyle/>
          <a:p>
            <a:pPr algn="r"/>
            <a:r>
              <a:rPr lang="en-US" sz="1000" b="1" dirty="0">
                <a:solidFill>
                  <a:srgbClr val="005993"/>
                </a:solidFill>
                <a:latin typeface="Arial" charset="0"/>
                <a:ea typeface="Arial" charset="0"/>
                <a:cs typeface="Arial" charset="0"/>
              </a:rPr>
              <a:t>www.dlgabogados.mx</a:t>
            </a:r>
          </a:p>
        </p:txBody>
      </p:sp>
    </p:spTree>
    <p:extLst>
      <p:ext uri="{BB962C8B-B14F-4D97-AF65-F5344CB8AC3E}">
        <p14:creationId xmlns:p14="http://schemas.microsoft.com/office/powerpoint/2010/main" val="1426292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17931" y="329184"/>
            <a:ext cx="60960" cy="443865"/>
          </a:xfrm>
          <a:custGeom>
            <a:avLst/>
            <a:gdLst/>
            <a:ahLst/>
            <a:cxnLst/>
            <a:rect l="l" t="t" r="r" b="b"/>
            <a:pathLst>
              <a:path w="60960" h="443865">
                <a:moveTo>
                  <a:pt x="60960" y="0"/>
                </a:moveTo>
                <a:lnTo>
                  <a:pt x="0" y="0"/>
                </a:lnTo>
                <a:lnTo>
                  <a:pt x="0" y="443484"/>
                </a:lnTo>
                <a:lnTo>
                  <a:pt x="60960" y="443484"/>
                </a:lnTo>
                <a:lnTo>
                  <a:pt x="60960" y="0"/>
                </a:lnTo>
                <a:close/>
              </a:path>
            </a:pathLst>
          </a:custGeom>
          <a:solidFill>
            <a:srgbClr val="002E5E"/>
          </a:solidFill>
        </p:spPr>
        <p:txBody>
          <a:bodyPr wrap="square" lIns="0" tIns="0" rIns="0" bIns="0" rtlCol="0"/>
          <a:lstStyle/>
          <a:p>
            <a:endParaRPr/>
          </a:p>
        </p:txBody>
      </p:sp>
      <p:pic>
        <p:nvPicPr>
          <p:cNvPr id="3" name="object 3"/>
          <p:cNvPicPr/>
          <p:nvPr/>
        </p:nvPicPr>
        <p:blipFill>
          <a:blip r:embed="rId2" cstate="print"/>
          <a:stretch>
            <a:fillRect/>
          </a:stretch>
        </p:blipFill>
        <p:spPr>
          <a:xfrm>
            <a:off x="217931" y="984503"/>
            <a:ext cx="2602992" cy="5326380"/>
          </a:xfrm>
          <a:prstGeom prst="rect">
            <a:avLst/>
          </a:prstGeom>
        </p:spPr>
      </p:pic>
      <p:sp>
        <p:nvSpPr>
          <p:cNvPr id="4" name="object 4"/>
          <p:cNvSpPr/>
          <p:nvPr/>
        </p:nvSpPr>
        <p:spPr>
          <a:xfrm>
            <a:off x="2961132" y="984503"/>
            <a:ext cx="5954395" cy="5326380"/>
          </a:xfrm>
          <a:custGeom>
            <a:avLst/>
            <a:gdLst/>
            <a:ahLst/>
            <a:cxnLst/>
            <a:rect l="l" t="t" r="r" b="b"/>
            <a:pathLst>
              <a:path w="5954395" h="5326380">
                <a:moveTo>
                  <a:pt x="5954268" y="0"/>
                </a:moveTo>
                <a:lnTo>
                  <a:pt x="0" y="0"/>
                </a:lnTo>
                <a:lnTo>
                  <a:pt x="0" y="5326380"/>
                </a:lnTo>
                <a:lnTo>
                  <a:pt x="5954268" y="5326380"/>
                </a:lnTo>
                <a:lnTo>
                  <a:pt x="5954268" y="0"/>
                </a:lnTo>
                <a:close/>
              </a:path>
            </a:pathLst>
          </a:custGeom>
          <a:solidFill>
            <a:srgbClr val="ECECEC"/>
          </a:solidFill>
        </p:spPr>
        <p:txBody>
          <a:bodyPr wrap="square" lIns="0" tIns="0" rIns="0" bIns="0" rtlCol="0"/>
          <a:lstStyle/>
          <a:p>
            <a:endParaRPr lang="es-MX"/>
          </a:p>
        </p:txBody>
      </p:sp>
      <p:sp>
        <p:nvSpPr>
          <p:cNvPr id="5" name="object 5"/>
          <p:cNvSpPr txBox="1"/>
          <p:nvPr/>
        </p:nvSpPr>
        <p:spPr>
          <a:xfrm>
            <a:off x="327152" y="3111246"/>
            <a:ext cx="2000250" cy="391160"/>
          </a:xfrm>
          <a:prstGeom prst="rect">
            <a:avLst/>
          </a:prstGeom>
        </p:spPr>
        <p:txBody>
          <a:bodyPr vert="horz" wrap="square" lIns="0" tIns="12700" rIns="0" bIns="0" rtlCol="0">
            <a:spAutoFit/>
          </a:bodyPr>
          <a:lstStyle/>
          <a:p>
            <a:pPr marL="12700" marR="5080">
              <a:lnSpc>
                <a:spcPct val="100000"/>
              </a:lnSpc>
              <a:spcBef>
                <a:spcPts val="100"/>
              </a:spcBef>
            </a:pPr>
            <a:r>
              <a:rPr sz="1200" b="1" spc="-30" dirty="0">
                <a:solidFill>
                  <a:srgbClr val="FFFFFF"/>
                </a:solidFill>
                <a:latin typeface="Arial"/>
                <a:cs typeface="Arial"/>
              </a:rPr>
              <a:t>PABLO </a:t>
            </a:r>
            <a:r>
              <a:rPr sz="1200" b="1" spc="-5" dirty="0">
                <a:solidFill>
                  <a:srgbClr val="FFFFFF"/>
                </a:solidFill>
                <a:latin typeface="Arial"/>
                <a:cs typeface="Arial"/>
              </a:rPr>
              <a:t>PEDRO </a:t>
            </a:r>
            <a:r>
              <a:rPr sz="1200" b="1" spc="-35" dirty="0">
                <a:solidFill>
                  <a:srgbClr val="FFFFFF"/>
                </a:solidFill>
                <a:latin typeface="Arial"/>
                <a:cs typeface="Arial"/>
              </a:rPr>
              <a:t>ALVARADO </a:t>
            </a:r>
            <a:r>
              <a:rPr sz="1200" b="1" spc="-320" dirty="0">
                <a:solidFill>
                  <a:srgbClr val="FFFFFF"/>
                </a:solidFill>
                <a:latin typeface="Arial"/>
                <a:cs typeface="Arial"/>
              </a:rPr>
              <a:t> </a:t>
            </a:r>
            <a:r>
              <a:rPr sz="1200" b="1" spc="-40" dirty="0">
                <a:solidFill>
                  <a:srgbClr val="FFFFFF"/>
                </a:solidFill>
                <a:latin typeface="Arial"/>
                <a:cs typeface="Arial"/>
              </a:rPr>
              <a:t>ALVAREZ</a:t>
            </a:r>
            <a:r>
              <a:rPr sz="1200" b="1" spc="40" dirty="0">
                <a:solidFill>
                  <a:srgbClr val="FFFFFF"/>
                </a:solidFill>
                <a:latin typeface="Arial"/>
                <a:cs typeface="Arial"/>
              </a:rPr>
              <a:t> </a:t>
            </a:r>
            <a:r>
              <a:rPr sz="1200" b="1" dirty="0">
                <a:solidFill>
                  <a:srgbClr val="FFFFFF"/>
                </a:solidFill>
                <a:latin typeface="Arial"/>
                <a:cs typeface="Arial"/>
              </a:rPr>
              <a:t>DEL</a:t>
            </a:r>
            <a:r>
              <a:rPr sz="1200" b="1" spc="-35" dirty="0">
                <a:solidFill>
                  <a:srgbClr val="FFFFFF"/>
                </a:solidFill>
                <a:latin typeface="Arial"/>
                <a:cs typeface="Arial"/>
              </a:rPr>
              <a:t> </a:t>
            </a:r>
            <a:r>
              <a:rPr sz="1200" b="1" spc="-5" dirty="0">
                <a:solidFill>
                  <a:srgbClr val="FFFFFF"/>
                </a:solidFill>
                <a:latin typeface="Arial"/>
                <a:cs typeface="Arial"/>
              </a:rPr>
              <a:t>CASTILLO</a:t>
            </a:r>
            <a:endParaRPr sz="1200">
              <a:latin typeface="Arial"/>
              <a:cs typeface="Arial"/>
            </a:endParaRPr>
          </a:p>
        </p:txBody>
      </p:sp>
      <p:sp>
        <p:nvSpPr>
          <p:cNvPr id="6" name="object 6"/>
          <p:cNvSpPr txBox="1"/>
          <p:nvPr/>
        </p:nvSpPr>
        <p:spPr>
          <a:xfrm>
            <a:off x="239064" y="3757041"/>
            <a:ext cx="2444750" cy="285115"/>
          </a:xfrm>
          <a:prstGeom prst="rect">
            <a:avLst/>
          </a:prstGeom>
        </p:spPr>
        <p:txBody>
          <a:bodyPr vert="horz" wrap="square" lIns="0" tIns="12700" rIns="0" bIns="0" rtlCol="0">
            <a:spAutoFit/>
          </a:bodyPr>
          <a:lstStyle/>
          <a:p>
            <a:pPr marL="106680" marR="5080" indent="-94615">
              <a:lnSpc>
                <a:spcPct val="100000"/>
              </a:lnSpc>
              <a:spcBef>
                <a:spcPts val="100"/>
              </a:spcBef>
              <a:buFont typeface="Arial"/>
              <a:buChar char="•"/>
              <a:tabLst>
                <a:tab pos="107314" algn="l"/>
              </a:tabLst>
            </a:pPr>
            <a:r>
              <a:rPr sz="850" b="1" spc="-5" dirty="0">
                <a:solidFill>
                  <a:srgbClr val="FFFFFF"/>
                </a:solidFill>
                <a:latin typeface="Arial"/>
                <a:cs typeface="Arial"/>
              </a:rPr>
              <a:t>MSc</a:t>
            </a:r>
            <a:r>
              <a:rPr sz="850" b="1" spc="150" dirty="0">
                <a:solidFill>
                  <a:srgbClr val="FFFFFF"/>
                </a:solidFill>
                <a:latin typeface="Arial"/>
                <a:cs typeface="Arial"/>
              </a:rPr>
              <a:t> </a:t>
            </a:r>
            <a:r>
              <a:rPr sz="850" b="1" spc="5" dirty="0">
                <a:solidFill>
                  <a:srgbClr val="FFFFFF"/>
                </a:solidFill>
                <a:latin typeface="Arial"/>
                <a:cs typeface="Arial"/>
              </a:rPr>
              <a:t>in</a:t>
            </a:r>
            <a:r>
              <a:rPr sz="850" b="1" spc="130" dirty="0">
                <a:solidFill>
                  <a:srgbClr val="FFFFFF"/>
                </a:solidFill>
                <a:latin typeface="Arial"/>
                <a:cs typeface="Arial"/>
              </a:rPr>
              <a:t> </a:t>
            </a:r>
            <a:r>
              <a:rPr sz="850" b="1" dirty="0">
                <a:solidFill>
                  <a:srgbClr val="FFFFFF"/>
                </a:solidFill>
                <a:latin typeface="Arial"/>
                <a:cs typeface="Arial"/>
              </a:rPr>
              <a:t>Regulation,</a:t>
            </a:r>
            <a:r>
              <a:rPr sz="850" b="1" spc="155" dirty="0">
                <a:solidFill>
                  <a:srgbClr val="FFFFFF"/>
                </a:solidFill>
                <a:latin typeface="Arial"/>
                <a:cs typeface="Arial"/>
              </a:rPr>
              <a:t> </a:t>
            </a:r>
            <a:r>
              <a:rPr sz="850" b="1" dirty="0">
                <a:solidFill>
                  <a:srgbClr val="FFFFFF"/>
                </a:solidFill>
                <a:latin typeface="Arial"/>
                <a:cs typeface="Arial"/>
              </a:rPr>
              <a:t>London</a:t>
            </a:r>
            <a:r>
              <a:rPr sz="850" b="1" spc="155" dirty="0">
                <a:solidFill>
                  <a:srgbClr val="FFFFFF"/>
                </a:solidFill>
                <a:latin typeface="Arial"/>
                <a:cs typeface="Arial"/>
              </a:rPr>
              <a:t> </a:t>
            </a:r>
            <a:r>
              <a:rPr sz="850" b="1" dirty="0">
                <a:solidFill>
                  <a:srgbClr val="FFFFFF"/>
                </a:solidFill>
                <a:latin typeface="Arial"/>
                <a:cs typeface="Arial"/>
              </a:rPr>
              <a:t>School</a:t>
            </a:r>
            <a:r>
              <a:rPr sz="850" b="1" spc="165" dirty="0">
                <a:solidFill>
                  <a:srgbClr val="FFFFFF"/>
                </a:solidFill>
                <a:latin typeface="Arial"/>
                <a:cs typeface="Arial"/>
              </a:rPr>
              <a:t> </a:t>
            </a:r>
            <a:r>
              <a:rPr sz="850" b="1" spc="-5" dirty="0">
                <a:solidFill>
                  <a:srgbClr val="FFFFFF"/>
                </a:solidFill>
                <a:latin typeface="Arial"/>
                <a:cs typeface="Arial"/>
              </a:rPr>
              <a:t>of </a:t>
            </a:r>
            <a:r>
              <a:rPr sz="850" b="1" spc="-225" dirty="0">
                <a:solidFill>
                  <a:srgbClr val="FFFFFF"/>
                </a:solidFill>
                <a:latin typeface="Arial"/>
                <a:cs typeface="Arial"/>
              </a:rPr>
              <a:t> </a:t>
            </a:r>
            <a:r>
              <a:rPr sz="850" b="1" spc="-5" dirty="0">
                <a:solidFill>
                  <a:srgbClr val="FFFFFF"/>
                </a:solidFill>
                <a:latin typeface="Arial"/>
                <a:cs typeface="Arial"/>
              </a:rPr>
              <a:t>Economics</a:t>
            </a:r>
            <a:r>
              <a:rPr sz="850" b="1" spc="25" dirty="0">
                <a:solidFill>
                  <a:srgbClr val="FFFFFF"/>
                </a:solidFill>
                <a:latin typeface="Arial"/>
                <a:cs typeface="Arial"/>
              </a:rPr>
              <a:t> </a:t>
            </a:r>
            <a:r>
              <a:rPr sz="850" b="1" spc="-5" dirty="0">
                <a:solidFill>
                  <a:srgbClr val="FFFFFF"/>
                </a:solidFill>
                <a:latin typeface="Arial"/>
                <a:cs typeface="Arial"/>
              </a:rPr>
              <a:t>(LSE)</a:t>
            </a:r>
            <a:endParaRPr sz="850">
              <a:latin typeface="Arial"/>
              <a:cs typeface="Arial"/>
            </a:endParaRPr>
          </a:p>
        </p:txBody>
      </p:sp>
      <p:sp>
        <p:nvSpPr>
          <p:cNvPr id="7" name="object 7"/>
          <p:cNvSpPr txBox="1"/>
          <p:nvPr/>
        </p:nvSpPr>
        <p:spPr>
          <a:xfrm>
            <a:off x="239064" y="4221860"/>
            <a:ext cx="2446020" cy="285115"/>
          </a:xfrm>
          <a:prstGeom prst="rect">
            <a:avLst/>
          </a:prstGeom>
        </p:spPr>
        <p:txBody>
          <a:bodyPr vert="horz" wrap="square" lIns="0" tIns="12700" rIns="0" bIns="0" rtlCol="0">
            <a:spAutoFit/>
          </a:bodyPr>
          <a:lstStyle/>
          <a:p>
            <a:pPr marL="106680" indent="-94615">
              <a:lnSpc>
                <a:spcPct val="100000"/>
              </a:lnSpc>
              <a:spcBef>
                <a:spcPts val="100"/>
              </a:spcBef>
              <a:buFont typeface="Arial"/>
              <a:buChar char="•"/>
              <a:tabLst>
                <a:tab pos="107314" algn="l"/>
                <a:tab pos="533400" algn="l"/>
                <a:tab pos="1146175" algn="l"/>
                <a:tab pos="1792605" algn="l"/>
              </a:tabLst>
            </a:pPr>
            <a:r>
              <a:rPr sz="850" b="1" spc="-5" dirty="0">
                <a:solidFill>
                  <a:srgbClr val="FFFFFF"/>
                </a:solidFill>
                <a:latin typeface="Arial"/>
                <a:cs typeface="Arial"/>
              </a:rPr>
              <a:t>L</a:t>
            </a:r>
            <a:r>
              <a:rPr sz="850" b="1" spc="5" dirty="0">
                <a:solidFill>
                  <a:srgbClr val="FFFFFF"/>
                </a:solidFill>
                <a:latin typeface="Arial"/>
                <a:cs typeface="Arial"/>
              </a:rPr>
              <a:t>a</a:t>
            </a:r>
            <a:r>
              <a:rPr sz="850" b="1" dirty="0">
                <a:solidFill>
                  <a:srgbClr val="FFFFFF"/>
                </a:solidFill>
                <a:latin typeface="Arial"/>
                <a:cs typeface="Arial"/>
              </a:rPr>
              <a:t>w	</a:t>
            </a:r>
            <a:r>
              <a:rPr sz="850" b="1" spc="-5" dirty="0">
                <a:solidFill>
                  <a:srgbClr val="FFFFFF"/>
                </a:solidFill>
                <a:latin typeface="Arial"/>
                <a:cs typeface="Arial"/>
              </a:rPr>
              <a:t>D</a:t>
            </a:r>
            <a:r>
              <a:rPr sz="850" b="1" spc="5" dirty="0">
                <a:solidFill>
                  <a:srgbClr val="FFFFFF"/>
                </a:solidFill>
                <a:latin typeface="Arial"/>
                <a:cs typeface="Arial"/>
              </a:rPr>
              <a:t>e</a:t>
            </a:r>
            <a:r>
              <a:rPr sz="850" b="1" spc="-5" dirty="0">
                <a:solidFill>
                  <a:srgbClr val="FFFFFF"/>
                </a:solidFill>
                <a:latin typeface="Arial"/>
                <a:cs typeface="Arial"/>
              </a:rPr>
              <a:t>g</a:t>
            </a:r>
            <a:r>
              <a:rPr sz="850" b="1" dirty="0">
                <a:solidFill>
                  <a:srgbClr val="FFFFFF"/>
                </a:solidFill>
                <a:latin typeface="Arial"/>
                <a:cs typeface="Arial"/>
              </a:rPr>
              <a:t>r</a:t>
            </a:r>
            <a:r>
              <a:rPr sz="850" b="1" spc="-10" dirty="0">
                <a:solidFill>
                  <a:srgbClr val="FFFFFF"/>
                </a:solidFill>
                <a:latin typeface="Arial"/>
                <a:cs typeface="Arial"/>
              </a:rPr>
              <a:t>ee</a:t>
            </a:r>
            <a:r>
              <a:rPr sz="850" b="1" dirty="0">
                <a:solidFill>
                  <a:srgbClr val="FFFFFF"/>
                </a:solidFill>
                <a:latin typeface="Arial"/>
                <a:cs typeface="Arial"/>
              </a:rPr>
              <a:t>,	I</a:t>
            </a:r>
            <a:r>
              <a:rPr sz="850" b="1" spc="-5" dirty="0">
                <a:solidFill>
                  <a:srgbClr val="FFFFFF"/>
                </a:solidFill>
                <a:latin typeface="Arial"/>
                <a:cs typeface="Arial"/>
              </a:rPr>
              <a:t>n</a:t>
            </a:r>
            <a:r>
              <a:rPr sz="850" b="1" spc="-10" dirty="0">
                <a:solidFill>
                  <a:srgbClr val="FFFFFF"/>
                </a:solidFill>
                <a:latin typeface="Arial"/>
                <a:cs typeface="Arial"/>
              </a:rPr>
              <a:t>s</a:t>
            </a:r>
            <a:r>
              <a:rPr sz="850" b="1" dirty="0">
                <a:solidFill>
                  <a:srgbClr val="FFFFFF"/>
                </a:solidFill>
                <a:latin typeface="Arial"/>
                <a:cs typeface="Arial"/>
              </a:rPr>
              <a:t>ti</a:t>
            </a:r>
            <a:r>
              <a:rPr sz="850" b="1" spc="15" dirty="0">
                <a:solidFill>
                  <a:srgbClr val="FFFFFF"/>
                </a:solidFill>
                <a:latin typeface="Arial"/>
                <a:cs typeface="Arial"/>
              </a:rPr>
              <a:t>t</a:t>
            </a:r>
            <a:r>
              <a:rPr sz="850" b="1" spc="-5" dirty="0">
                <a:solidFill>
                  <a:srgbClr val="FFFFFF"/>
                </a:solidFill>
                <a:latin typeface="Arial"/>
                <a:cs typeface="Arial"/>
              </a:rPr>
              <a:t>u</a:t>
            </a:r>
            <a:r>
              <a:rPr sz="850" b="1" dirty="0">
                <a:solidFill>
                  <a:srgbClr val="FFFFFF"/>
                </a:solidFill>
                <a:latin typeface="Arial"/>
                <a:cs typeface="Arial"/>
              </a:rPr>
              <a:t>to	</a:t>
            </a:r>
            <a:r>
              <a:rPr sz="850" b="1" spc="5" dirty="0">
                <a:solidFill>
                  <a:srgbClr val="FFFFFF"/>
                </a:solidFill>
                <a:latin typeface="Arial"/>
                <a:cs typeface="Arial"/>
              </a:rPr>
              <a:t>T</a:t>
            </a:r>
            <a:r>
              <a:rPr sz="850" b="1" spc="-10" dirty="0">
                <a:solidFill>
                  <a:srgbClr val="FFFFFF"/>
                </a:solidFill>
                <a:latin typeface="Arial"/>
                <a:cs typeface="Arial"/>
              </a:rPr>
              <a:t>ec</a:t>
            </a:r>
            <a:r>
              <a:rPr sz="850" b="1" spc="5" dirty="0">
                <a:solidFill>
                  <a:srgbClr val="FFFFFF"/>
                </a:solidFill>
                <a:latin typeface="Arial"/>
                <a:cs typeface="Arial"/>
              </a:rPr>
              <a:t>n</a:t>
            </a:r>
            <a:r>
              <a:rPr sz="850" b="1" spc="-5" dirty="0">
                <a:solidFill>
                  <a:srgbClr val="FFFFFF"/>
                </a:solidFill>
                <a:latin typeface="Arial"/>
                <a:cs typeface="Arial"/>
              </a:rPr>
              <a:t>o</a:t>
            </a:r>
            <a:r>
              <a:rPr sz="850" b="1" spc="10" dirty="0">
                <a:solidFill>
                  <a:srgbClr val="FFFFFF"/>
                </a:solidFill>
                <a:latin typeface="Arial"/>
                <a:cs typeface="Arial"/>
              </a:rPr>
              <a:t>l</a:t>
            </a:r>
            <a:r>
              <a:rPr sz="850" b="1" spc="-5" dirty="0">
                <a:solidFill>
                  <a:srgbClr val="FFFFFF"/>
                </a:solidFill>
                <a:latin typeface="Arial"/>
                <a:cs typeface="Arial"/>
              </a:rPr>
              <a:t>óg</a:t>
            </a:r>
            <a:r>
              <a:rPr sz="850" b="1" spc="10" dirty="0">
                <a:solidFill>
                  <a:srgbClr val="FFFFFF"/>
                </a:solidFill>
                <a:latin typeface="Arial"/>
                <a:cs typeface="Arial"/>
              </a:rPr>
              <a:t>i</a:t>
            </a:r>
            <a:r>
              <a:rPr sz="850" b="1" spc="5" dirty="0">
                <a:solidFill>
                  <a:srgbClr val="FFFFFF"/>
                </a:solidFill>
                <a:latin typeface="Arial"/>
                <a:cs typeface="Arial"/>
              </a:rPr>
              <a:t>c</a:t>
            </a:r>
            <a:r>
              <a:rPr sz="850" b="1" dirty="0">
                <a:solidFill>
                  <a:srgbClr val="FFFFFF"/>
                </a:solidFill>
                <a:latin typeface="Arial"/>
                <a:cs typeface="Arial"/>
              </a:rPr>
              <a:t>o</a:t>
            </a:r>
            <a:endParaRPr sz="850">
              <a:latin typeface="Arial"/>
              <a:cs typeface="Arial"/>
            </a:endParaRPr>
          </a:p>
          <a:p>
            <a:pPr marL="106680">
              <a:lnSpc>
                <a:spcPct val="100000"/>
              </a:lnSpc>
            </a:pPr>
            <a:r>
              <a:rPr sz="850" b="1" spc="-10" dirty="0">
                <a:solidFill>
                  <a:srgbClr val="FFFFFF"/>
                </a:solidFill>
                <a:latin typeface="Arial"/>
                <a:cs typeface="Arial"/>
              </a:rPr>
              <a:t>Autónomo</a:t>
            </a:r>
            <a:r>
              <a:rPr sz="850" b="1" spc="50" dirty="0">
                <a:solidFill>
                  <a:srgbClr val="FFFFFF"/>
                </a:solidFill>
                <a:latin typeface="Arial"/>
                <a:cs typeface="Arial"/>
              </a:rPr>
              <a:t> </a:t>
            </a:r>
            <a:r>
              <a:rPr sz="850" b="1" spc="-5" dirty="0">
                <a:solidFill>
                  <a:srgbClr val="FFFFFF"/>
                </a:solidFill>
                <a:latin typeface="Arial"/>
                <a:cs typeface="Arial"/>
              </a:rPr>
              <a:t>de</a:t>
            </a:r>
            <a:r>
              <a:rPr sz="850" b="1" dirty="0">
                <a:solidFill>
                  <a:srgbClr val="FFFFFF"/>
                </a:solidFill>
                <a:latin typeface="Arial"/>
                <a:cs typeface="Arial"/>
              </a:rPr>
              <a:t> </a:t>
            </a:r>
            <a:r>
              <a:rPr sz="850" b="1" spc="-5" dirty="0">
                <a:solidFill>
                  <a:srgbClr val="FFFFFF"/>
                </a:solidFill>
                <a:latin typeface="Arial"/>
                <a:cs typeface="Arial"/>
              </a:rPr>
              <a:t>México</a:t>
            </a:r>
            <a:r>
              <a:rPr sz="850" b="1" spc="25" dirty="0">
                <a:solidFill>
                  <a:srgbClr val="FFFFFF"/>
                </a:solidFill>
                <a:latin typeface="Arial"/>
                <a:cs typeface="Arial"/>
              </a:rPr>
              <a:t> </a:t>
            </a:r>
            <a:r>
              <a:rPr sz="850" b="1" spc="-5" dirty="0">
                <a:solidFill>
                  <a:srgbClr val="FFFFFF"/>
                </a:solidFill>
                <a:latin typeface="Arial"/>
                <a:cs typeface="Arial"/>
              </a:rPr>
              <a:t>(ITAM).</a:t>
            </a:r>
            <a:endParaRPr sz="850">
              <a:latin typeface="Arial"/>
              <a:cs typeface="Arial"/>
            </a:endParaRPr>
          </a:p>
        </p:txBody>
      </p:sp>
      <p:sp>
        <p:nvSpPr>
          <p:cNvPr id="8" name="object 8"/>
          <p:cNvSpPr txBox="1"/>
          <p:nvPr/>
        </p:nvSpPr>
        <p:spPr>
          <a:xfrm>
            <a:off x="3040507" y="1026921"/>
            <a:ext cx="2840990" cy="1278890"/>
          </a:xfrm>
          <a:prstGeom prst="rect">
            <a:avLst/>
          </a:prstGeom>
        </p:spPr>
        <p:txBody>
          <a:bodyPr vert="horz" wrap="square" lIns="0" tIns="13335" rIns="0" bIns="0" rtlCol="0">
            <a:spAutoFit/>
          </a:bodyPr>
          <a:lstStyle/>
          <a:p>
            <a:pPr marL="12700" algn="just">
              <a:lnSpc>
                <a:spcPct val="100000"/>
              </a:lnSpc>
              <a:spcBef>
                <a:spcPts val="105"/>
              </a:spcBef>
            </a:pPr>
            <a:r>
              <a:rPr sz="1400" b="1" dirty="0">
                <a:solidFill>
                  <a:srgbClr val="005892"/>
                </a:solidFill>
                <a:latin typeface="Arial"/>
                <a:cs typeface="Arial"/>
              </a:rPr>
              <a:t>+</a:t>
            </a:r>
            <a:r>
              <a:rPr sz="1400" b="1" spc="-15" dirty="0">
                <a:solidFill>
                  <a:srgbClr val="005892"/>
                </a:solidFill>
                <a:latin typeface="Arial"/>
                <a:cs typeface="Arial"/>
              </a:rPr>
              <a:t> </a:t>
            </a:r>
            <a:r>
              <a:rPr sz="1400" b="1" dirty="0">
                <a:solidFill>
                  <a:srgbClr val="005892"/>
                </a:solidFill>
                <a:latin typeface="Arial"/>
                <a:cs typeface="Arial"/>
              </a:rPr>
              <a:t>7</a:t>
            </a:r>
            <a:r>
              <a:rPr sz="1400" b="1" spc="-35" dirty="0">
                <a:solidFill>
                  <a:srgbClr val="005892"/>
                </a:solidFill>
                <a:latin typeface="Arial"/>
                <a:cs typeface="Arial"/>
              </a:rPr>
              <a:t> </a:t>
            </a:r>
            <a:r>
              <a:rPr sz="1400" b="1" spc="-10" dirty="0">
                <a:solidFill>
                  <a:srgbClr val="005892"/>
                </a:solidFill>
                <a:latin typeface="Arial"/>
                <a:cs typeface="Arial"/>
              </a:rPr>
              <a:t>YEARS</a:t>
            </a:r>
            <a:r>
              <a:rPr sz="1400" b="1" spc="35" dirty="0">
                <a:solidFill>
                  <a:srgbClr val="005892"/>
                </a:solidFill>
                <a:latin typeface="Arial"/>
                <a:cs typeface="Arial"/>
              </a:rPr>
              <a:t> </a:t>
            </a:r>
            <a:r>
              <a:rPr sz="1400" b="1" dirty="0">
                <a:solidFill>
                  <a:srgbClr val="005892"/>
                </a:solidFill>
                <a:latin typeface="Arial"/>
                <a:cs typeface="Arial"/>
              </a:rPr>
              <a:t>OF</a:t>
            </a:r>
            <a:r>
              <a:rPr sz="1400" b="1" spc="-20" dirty="0">
                <a:solidFill>
                  <a:srgbClr val="005892"/>
                </a:solidFill>
                <a:latin typeface="Arial"/>
                <a:cs typeface="Arial"/>
              </a:rPr>
              <a:t> </a:t>
            </a:r>
            <a:r>
              <a:rPr sz="1400" b="1" spc="-5" dirty="0">
                <a:solidFill>
                  <a:srgbClr val="005892"/>
                </a:solidFill>
                <a:latin typeface="Arial"/>
                <a:cs typeface="Arial"/>
              </a:rPr>
              <a:t>EXPERIENCE</a:t>
            </a:r>
            <a:endParaRPr sz="1400" dirty="0">
              <a:latin typeface="Arial"/>
              <a:cs typeface="Arial"/>
            </a:endParaRPr>
          </a:p>
          <a:p>
            <a:pPr marL="169545" indent="-157480">
              <a:lnSpc>
                <a:spcPct val="100000"/>
              </a:lnSpc>
              <a:spcBef>
                <a:spcPts val="1080"/>
              </a:spcBef>
              <a:buFont typeface="Arial"/>
              <a:buChar char="●"/>
              <a:tabLst>
                <a:tab pos="170180" algn="l"/>
              </a:tabLst>
            </a:pPr>
            <a:r>
              <a:rPr sz="1400" b="1" spc="-5" dirty="0">
                <a:solidFill>
                  <a:srgbClr val="005892"/>
                </a:solidFill>
                <a:latin typeface="Arial"/>
                <a:cs typeface="Arial"/>
              </a:rPr>
              <a:t>Energy</a:t>
            </a:r>
            <a:endParaRPr sz="1400" dirty="0">
              <a:latin typeface="Arial"/>
              <a:cs typeface="Arial"/>
            </a:endParaRPr>
          </a:p>
          <a:p>
            <a:pPr marL="12700" marR="5080" algn="just">
              <a:lnSpc>
                <a:spcPct val="100000"/>
              </a:lnSpc>
              <a:spcBef>
                <a:spcPts val="20"/>
              </a:spcBef>
            </a:pPr>
            <a:r>
              <a:rPr sz="900" spc="-5" dirty="0">
                <a:latin typeface="Arial"/>
                <a:cs typeface="Arial"/>
              </a:rPr>
              <a:t>Drafting, negotiation and implementation of </a:t>
            </a:r>
            <a:r>
              <a:rPr sz="900" dirty="0">
                <a:latin typeface="Arial"/>
                <a:cs typeface="Arial"/>
              </a:rPr>
              <a:t>the </a:t>
            </a:r>
            <a:r>
              <a:rPr lang="es-MX" sz="900" spc="-5" dirty="0">
                <a:latin typeface="Arial"/>
                <a:cs typeface="Arial"/>
              </a:rPr>
              <a:t>201</a:t>
            </a:r>
            <a:r>
              <a:rPr sz="900" spc="-5" dirty="0">
                <a:latin typeface="Arial"/>
                <a:cs typeface="Arial"/>
              </a:rPr>
              <a:t>3- </a:t>
            </a:r>
            <a:r>
              <a:rPr sz="900" dirty="0">
                <a:latin typeface="Arial"/>
                <a:cs typeface="Arial"/>
              </a:rPr>
              <a:t> </a:t>
            </a:r>
            <a:r>
              <a:rPr sz="900" spc="-5" dirty="0">
                <a:latin typeface="Arial"/>
                <a:cs typeface="Arial"/>
              </a:rPr>
              <a:t>2014</a:t>
            </a:r>
            <a:r>
              <a:rPr sz="900" spc="-25" dirty="0">
                <a:latin typeface="Arial"/>
                <a:cs typeface="Arial"/>
              </a:rPr>
              <a:t> </a:t>
            </a:r>
            <a:r>
              <a:rPr sz="900" spc="-5" dirty="0">
                <a:latin typeface="Arial"/>
                <a:cs typeface="Arial"/>
              </a:rPr>
              <a:t>Energy </a:t>
            </a:r>
            <a:r>
              <a:rPr sz="900" dirty="0">
                <a:latin typeface="Arial"/>
                <a:cs typeface="Arial"/>
              </a:rPr>
              <a:t>Reform.</a:t>
            </a:r>
          </a:p>
          <a:p>
            <a:pPr marL="12700" marR="5715" algn="just">
              <a:lnSpc>
                <a:spcPct val="100000"/>
              </a:lnSpc>
            </a:pPr>
            <a:r>
              <a:rPr sz="900" spc="-5" dirty="0">
                <a:latin typeface="Arial"/>
                <a:cs typeface="Arial"/>
              </a:rPr>
              <a:t>Extensive knowledge </a:t>
            </a:r>
            <a:r>
              <a:rPr sz="900" dirty="0">
                <a:latin typeface="Arial"/>
                <a:cs typeface="Arial"/>
              </a:rPr>
              <a:t>of </a:t>
            </a:r>
            <a:r>
              <a:rPr sz="900" spc="-5" dirty="0">
                <a:latin typeface="Arial"/>
                <a:cs typeface="Arial"/>
              </a:rPr>
              <a:t>the legislation and regulation </a:t>
            </a:r>
            <a:r>
              <a:rPr sz="900" dirty="0">
                <a:latin typeface="Arial"/>
                <a:cs typeface="Arial"/>
              </a:rPr>
              <a:t> </a:t>
            </a:r>
            <a:r>
              <a:rPr sz="900" spc="-5" dirty="0">
                <a:latin typeface="Arial"/>
                <a:cs typeface="Arial"/>
              </a:rPr>
              <a:t>applicable</a:t>
            </a:r>
            <a:r>
              <a:rPr sz="900" dirty="0">
                <a:latin typeface="Arial"/>
                <a:cs typeface="Arial"/>
              </a:rPr>
              <a:t> to</a:t>
            </a:r>
            <a:r>
              <a:rPr sz="900" spc="5" dirty="0">
                <a:latin typeface="Arial"/>
                <a:cs typeface="Arial"/>
              </a:rPr>
              <a:t> </a:t>
            </a:r>
            <a:r>
              <a:rPr sz="900" dirty="0">
                <a:latin typeface="Arial"/>
                <a:cs typeface="Arial"/>
              </a:rPr>
              <a:t>the</a:t>
            </a:r>
            <a:r>
              <a:rPr sz="900" spc="5" dirty="0">
                <a:latin typeface="Arial"/>
                <a:cs typeface="Arial"/>
              </a:rPr>
              <a:t> </a:t>
            </a:r>
            <a:r>
              <a:rPr sz="900" spc="-5" dirty="0">
                <a:latin typeface="Arial"/>
                <a:cs typeface="Arial"/>
              </a:rPr>
              <a:t>different</a:t>
            </a:r>
            <a:r>
              <a:rPr sz="900" dirty="0">
                <a:latin typeface="Arial"/>
                <a:cs typeface="Arial"/>
              </a:rPr>
              <a:t> </a:t>
            </a:r>
            <a:r>
              <a:rPr sz="900" spc="-5" dirty="0">
                <a:latin typeface="Arial"/>
                <a:cs typeface="Arial"/>
              </a:rPr>
              <a:t>energy</a:t>
            </a:r>
            <a:r>
              <a:rPr sz="900" dirty="0">
                <a:latin typeface="Arial"/>
                <a:cs typeface="Arial"/>
              </a:rPr>
              <a:t> </a:t>
            </a:r>
            <a:r>
              <a:rPr sz="900" spc="-5" dirty="0">
                <a:latin typeface="Arial"/>
                <a:cs typeface="Arial"/>
              </a:rPr>
              <a:t>sectors</a:t>
            </a:r>
            <a:r>
              <a:rPr sz="900" dirty="0">
                <a:latin typeface="Arial"/>
                <a:cs typeface="Arial"/>
              </a:rPr>
              <a:t> </a:t>
            </a:r>
            <a:r>
              <a:rPr sz="900" spc="-5" dirty="0">
                <a:latin typeface="Arial"/>
                <a:cs typeface="Arial"/>
              </a:rPr>
              <a:t>(gasoline, </a:t>
            </a:r>
            <a:r>
              <a:rPr sz="900" dirty="0">
                <a:latin typeface="Arial"/>
                <a:cs typeface="Arial"/>
              </a:rPr>
              <a:t> diesel,</a:t>
            </a:r>
            <a:r>
              <a:rPr sz="900" spc="-30" dirty="0">
                <a:latin typeface="Arial"/>
                <a:cs typeface="Arial"/>
              </a:rPr>
              <a:t> </a:t>
            </a:r>
            <a:r>
              <a:rPr sz="900" spc="-5" dirty="0">
                <a:latin typeface="Arial"/>
                <a:cs typeface="Arial"/>
              </a:rPr>
              <a:t>aviation </a:t>
            </a:r>
            <a:r>
              <a:rPr sz="900" dirty="0">
                <a:latin typeface="Arial"/>
                <a:cs typeface="Arial"/>
              </a:rPr>
              <a:t>fuel,</a:t>
            </a:r>
            <a:r>
              <a:rPr sz="900" spc="-20" dirty="0">
                <a:latin typeface="Arial"/>
                <a:cs typeface="Arial"/>
              </a:rPr>
              <a:t> </a:t>
            </a:r>
            <a:r>
              <a:rPr sz="900" spc="-5" dirty="0">
                <a:latin typeface="Arial"/>
                <a:cs typeface="Arial"/>
              </a:rPr>
              <a:t>natural</a:t>
            </a:r>
            <a:r>
              <a:rPr sz="900" spc="-15" dirty="0">
                <a:latin typeface="Arial"/>
                <a:cs typeface="Arial"/>
              </a:rPr>
              <a:t> </a:t>
            </a:r>
            <a:r>
              <a:rPr sz="900" dirty="0">
                <a:latin typeface="Arial"/>
                <a:cs typeface="Arial"/>
              </a:rPr>
              <a:t>gas,</a:t>
            </a:r>
            <a:r>
              <a:rPr sz="900" spc="-10" dirty="0">
                <a:latin typeface="Arial"/>
                <a:cs typeface="Arial"/>
              </a:rPr>
              <a:t> </a:t>
            </a:r>
            <a:r>
              <a:rPr sz="900" spc="-5" dirty="0">
                <a:latin typeface="Arial"/>
                <a:cs typeface="Arial"/>
              </a:rPr>
              <a:t>L.P.G., </a:t>
            </a:r>
            <a:r>
              <a:rPr sz="900" dirty="0">
                <a:latin typeface="Arial"/>
                <a:cs typeface="Arial"/>
              </a:rPr>
              <a:t>electricity)</a:t>
            </a:r>
          </a:p>
        </p:txBody>
      </p:sp>
      <p:sp>
        <p:nvSpPr>
          <p:cNvPr id="9" name="object 9"/>
          <p:cNvSpPr txBox="1"/>
          <p:nvPr/>
        </p:nvSpPr>
        <p:spPr>
          <a:xfrm>
            <a:off x="3040507" y="2414143"/>
            <a:ext cx="2840355" cy="516890"/>
          </a:xfrm>
          <a:prstGeom prst="rect">
            <a:avLst/>
          </a:prstGeom>
        </p:spPr>
        <p:txBody>
          <a:bodyPr vert="horz" wrap="square" lIns="0" tIns="13335" rIns="0" bIns="0" rtlCol="0">
            <a:spAutoFit/>
          </a:bodyPr>
          <a:lstStyle/>
          <a:p>
            <a:pPr marL="169545" indent="-157480">
              <a:lnSpc>
                <a:spcPct val="100000"/>
              </a:lnSpc>
              <a:spcBef>
                <a:spcPts val="105"/>
              </a:spcBef>
              <a:buChar char="●"/>
              <a:tabLst>
                <a:tab pos="170180" algn="l"/>
              </a:tabLst>
            </a:pPr>
            <a:r>
              <a:rPr sz="1400" b="1" spc="-5" dirty="0">
                <a:solidFill>
                  <a:srgbClr val="005892"/>
                </a:solidFill>
                <a:latin typeface="Arial"/>
                <a:cs typeface="Arial"/>
              </a:rPr>
              <a:t>Public</a:t>
            </a:r>
            <a:r>
              <a:rPr sz="1400" b="1" spc="-35" dirty="0">
                <a:solidFill>
                  <a:srgbClr val="005892"/>
                </a:solidFill>
                <a:latin typeface="Arial"/>
                <a:cs typeface="Arial"/>
              </a:rPr>
              <a:t> </a:t>
            </a:r>
            <a:r>
              <a:rPr sz="1400" b="1" dirty="0">
                <a:solidFill>
                  <a:srgbClr val="005892"/>
                </a:solidFill>
                <a:latin typeface="Arial"/>
                <a:cs typeface="Arial"/>
              </a:rPr>
              <a:t>–</a:t>
            </a:r>
            <a:r>
              <a:rPr sz="1400" b="1" spc="-10" dirty="0">
                <a:solidFill>
                  <a:srgbClr val="005892"/>
                </a:solidFill>
                <a:latin typeface="Arial"/>
                <a:cs typeface="Arial"/>
              </a:rPr>
              <a:t> </a:t>
            </a:r>
            <a:r>
              <a:rPr sz="1400" b="1" spc="-5" dirty="0">
                <a:solidFill>
                  <a:srgbClr val="005892"/>
                </a:solidFill>
                <a:latin typeface="Arial"/>
                <a:cs typeface="Arial"/>
              </a:rPr>
              <a:t>private</a:t>
            </a:r>
            <a:r>
              <a:rPr sz="1400" b="1" spc="-20" dirty="0">
                <a:solidFill>
                  <a:srgbClr val="005892"/>
                </a:solidFill>
                <a:latin typeface="Arial"/>
                <a:cs typeface="Arial"/>
              </a:rPr>
              <a:t> </a:t>
            </a:r>
            <a:r>
              <a:rPr sz="1400" b="1" spc="-5" dirty="0">
                <a:solidFill>
                  <a:srgbClr val="005892"/>
                </a:solidFill>
                <a:latin typeface="Arial"/>
                <a:cs typeface="Arial"/>
              </a:rPr>
              <a:t>projects</a:t>
            </a:r>
            <a:endParaRPr sz="1400" dirty="0">
              <a:latin typeface="Arial"/>
              <a:cs typeface="Arial"/>
            </a:endParaRPr>
          </a:p>
          <a:p>
            <a:pPr marL="12700">
              <a:lnSpc>
                <a:spcPct val="100000"/>
              </a:lnSpc>
              <a:spcBef>
                <a:spcPts val="15"/>
              </a:spcBef>
            </a:pPr>
            <a:r>
              <a:rPr sz="900" spc="-5" dirty="0">
                <a:latin typeface="Arial"/>
                <a:cs typeface="Arial"/>
              </a:rPr>
              <a:t>Infrastructure</a:t>
            </a:r>
            <a:r>
              <a:rPr sz="900" spc="200" dirty="0">
                <a:latin typeface="Arial"/>
                <a:cs typeface="Arial"/>
              </a:rPr>
              <a:t> </a:t>
            </a:r>
            <a:r>
              <a:rPr sz="900" dirty="0">
                <a:latin typeface="Arial"/>
                <a:cs typeface="Arial"/>
              </a:rPr>
              <a:t>and</a:t>
            </a:r>
            <a:r>
              <a:rPr sz="900" spc="204" dirty="0">
                <a:latin typeface="Arial"/>
                <a:cs typeface="Arial"/>
              </a:rPr>
              <a:t> </a:t>
            </a:r>
            <a:r>
              <a:rPr sz="900" spc="-5" dirty="0">
                <a:latin typeface="Arial"/>
                <a:cs typeface="Arial"/>
              </a:rPr>
              <a:t>public</a:t>
            </a:r>
            <a:r>
              <a:rPr sz="900" spc="204" dirty="0">
                <a:latin typeface="Arial"/>
                <a:cs typeface="Arial"/>
              </a:rPr>
              <a:t> </a:t>
            </a:r>
            <a:r>
              <a:rPr sz="900" spc="-5" dirty="0">
                <a:latin typeface="Arial"/>
                <a:cs typeface="Arial"/>
              </a:rPr>
              <a:t>contracts,</a:t>
            </a:r>
            <a:r>
              <a:rPr sz="900" spc="215" dirty="0">
                <a:latin typeface="Arial"/>
                <a:cs typeface="Arial"/>
              </a:rPr>
              <a:t> </a:t>
            </a:r>
            <a:r>
              <a:rPr sz="900" spc="-5" dirty="0">
                <a:latin typeface="Arial"/>
                <a:cs typeface="Arial"/>
              </a:rPr>
              <a:t>public-private</a:t>
            </a:r>
            <a:endParaRPr sz="900" dirty="0">
              <a:latin typeface="Arial"/>
              <a:cs typeface="Arial"/>
            </a:endParaRPr>
          </a:p>
          <a:p>
            <a:pPr marL="12700">
              <a:lnSpc>
                <a:spcPct val="100000"/>
              </a:lnSpc>
              <a:spcBef>
                <a:spcPts val="5"/>
              </a:spcBef>
            </a:pPr>
            <a:r>
              <a:rPr sz="900" spc="-5" dirty="0">
                <a:latin typeface="Arial"/>
                <a:cs typeface="Arial"/>
              </a:rPr>
              <a:t>partnerships,</a:t>
            </a:r>
            <a:r>
              <a:rPr sz="900" spc="-25" dirty="0">
                <a:latin typeface="Arial"/>
                <a:cs typeface="Arial"/>
              </a:rPr>
              <a:t> </a:t>
            </a:r>
            <a:r>
              <a:rPr sz="900" dirty="0">
                <a:latin typeface="Arial"/>
                <a:cs typeface="Arial"/>
              </a:rPr>
              <a:t>trusts</a:t>
            </a:r>
            <a:r>
              <a:rPr sz="900" spc="-10" dirty="0">
                <a:latin typeface="Arial"/>
                <a:cs typeface="Arial"/>
              </a:rPr>
              <a:t> </a:t>
            </a:r>
            <a:r>
              <a:rPr sz="900" spc="-5" dirty="0">
                <a:latin typeface="Arial"/>
                <a:cs typeface="Arial"/>
              </a:rPr>
              <a:t>and other </a:t>
            </a:r>
            <a:r>
              <a:rPr sz="900" dirty="0">
                <a:latin typeface="Arial"/>
                <a:cs typeface="Arial"/>
              </a:rPr>
              <a:t>financing</a:t>
            </a:r>
            <a:r>
              <a:rPr sz="900" spc="-20" dirty="0">
                <a:latin typeface="Arial"/>
                <a:cs typeface="Arial"/>
              </a:rPr>
              <a:t> </a:t>
            </a:r>
            <a:r>
              <a:rPr sz="900" dirty="0">
                <a:latin typeface="Arial"/>
                <a:cs typeface="Arial"/>
              </a:rPr>
              <a:t>mechanisms.</a:t>
            </a:r>
          </a:p>
        </p:txBody>
      </p:sp>
      <p:sp>
        <p:nvSpPr>
          <p:cNvPr id="10" name="object 10"/>
          <p:cNvSpPr txBox="1"/>
          <p:nvPr/>
        </p:nvSpPr>
        <p:spPr>
          <a:xfrm>
            <a:off x="4636389" y="3255645"/>
            <a:ext cx="1244600" cy="162560"/>
          </a:xfrm>
          <a:prstGeom prst="rect">
            <a:avLst/>
          </a:prstGeom>
        </p:spPr>
        <p:txBody>
          <a:bodyPr vert="horz" wrap="square" lIns="0" tIns="12700" rIns="0" bIns="0" rtlCol="0">
            <a:spAutoFit/>
          </a:bodyPr>
          <a:lstStyle/>
          <a:p>
            <a:pPr marL="12700">
              <a:lnSpc>
                <a:spcPct val="100000"/>
              </a:lnSpc>
              <a:spcBef>
                <a:spcPts val="100"/>
              </a:spcBef>
            </a:pPr>
            <a:r>
              <a:rPr sz="900" spc="-5" dirty="0">
                <a:latin typeface="Arial"/>
                <a:cs typeface="Arial"/>
              </a:rPr>
              <a:t>Payment</a:t>
            </a:r>
            <a:r>
              <a:rPr sz="900" spc="114" dirty="0">
                <a:latin typeface="Arial"/>
                <a:cs typeface="Arial"/>
              </a:rPr>
              <a:t> </a:t>
            </a:r>
            <a:r>
              <a:rPr sz="900" spc="-5" dirty="0">
                <a:latin typeface="Arial"/>
                <a:cs typeface="Arial"/>
              </a:rPr>
              <a:t>Aggregators;</a:t>
            </a:r>
            <a:endParaRPr sz="900" dirty="0">
              <a:latin typeface="Arial"/>
              <a:cs typeface="Arial"/>
            </a:endParaRPr>
          </a:p>
        </p:txBody>
      </p:sp>
      <p:sp>
        <p:nvSpPr>
          <p:cNvPr id="11" name="object 11"/>
          <p:cNvSpPr txBox="1"/>
          <p:nvPr/>
        </p:nvSpPr>
        <p:spPr>
          <a:xfrm>
            <a:off x="3040507" y="3039237"/>
            <a:ext cx="1510030" cy="516255"/>
          </a:xfrm>
          <a:prstGeom prst="rect">
            <a:avLst/>
          </a:prstGeom>
        </p:spPr>
        <p:txBody>
          <a:bodyPr vert="horz" wrap="square" lIns="0" tIns="13335" rIns="0" bIns="0" rtlCol="0">
            <a:spAutoFit/>
          </a:bodyPr>
          <a:lstStyle/>
          <a:p>
            <a:pPr marL="169545" indent="-157480">
              <a:lnSpc>
                <a:spcPct val="100000"/>
              </a:lnSpc>
              <a:spcBef>
                <a:spcPts val="105"/>
              </a:spcBef>
              <a:buChar char="●"/>
              <a:tabLst>
                <a:tab pos="170180" algn="l"/>
              </a:tabLst>
            </a:pPr>
            <a:r>
              <a:rPr sz="1400" b="1" spc="-5" dirty="0">
                <a:solidFill>
                  <a:srgbClr val="005892"/>
                </a:solidFill>
                <a:latin typeface="Arial"/>
                <a:cs typeface="Arial"/>
              </a:rPr>
              <a:t>Fintech</a:t>
            </a:r>
            <a:endParaRPr sz="1400" dirty="0">
              <a:latin typeface="Arial"/>
              <a:cs typeface="Arial"/>
            </a:endParaRPr>
          </a:p>
          <a:p>
            <a:pPr marL="12700" marR="5080">
              <a:lnSpc>
                <a:spcPct val="100000"/>
              </a:lnSpc>
              <a:spcBef>
                <a:spcPts val="15"/>
              </a:spcBef>
            </a:pPr>
            <a:r>
              <a:rPr sz="900" spc="-5" dirty="0">
                <a:latin typeface="Arial"/>
                <a:cs typeface="Arial"/>
              </a:rPr>
              <a:t>Corwdfunding;</a:t>
            </a:r>
            <a:r>
              <a:rPr sz="900" dirty="0">
                <a:latin typeface="Arial"/>
                <a:cs typeface="Arial"/>
              </a:rPr>
              <a:t> </a:t>
            </a:r>
            <a:r>
              <a:rPr sz="900" spc="-5" dirty="0">
                <a:latin typeface="Arial"/>
                <a:cs typeface="Arial"/>
              </a:rPr>
              <a:t>E-</a:t>
            </a:r>
            <a:r>
              <a:rPr sz="900" dirty="0">
                <a:latin typeface="Arial"/>
                <a:cs typeface="Arial"/>
              </a:rPr>
              <a:t> Wallets; </a:t>
            </a:r>
            <a:r>
              <a:rPr sz="900" spc="-235" dirty="0">
                <a:latin typeface="Arial"/>
                <a:cs typeface="Arial"/>
              </a:rPr>
              <a:t> </a:t>
            </a:r>
            <a:r>
              <a:rPr sz="900" dirty="0">
                <a:latin typeface="Arial"/>
                <a:cs typeface="Arial"/>
              </a:rPr>
              <a:t>Acquirers,</a:t>
            </a:r>
            <a:r>
              <a:rPr sz="900" spc="-35" dirty="0">
                <a:latin typeface="Arial"/>
                <a:cs typeface="Arial"/>
              </a:rPr>
              <a:t> </a:t>
            </a:r>
            <a:r>
              <a:rPr sz="900" spc="-5" dirty="0">
                <a:latin typeface="Arial"/>
                <a:cs typeface="Arial"/>
              </a:rPr>
              <a:t>Merchants.</a:t>
            </a:r>
            <a:endParaRPr sz="900" dirty="0">
              <a:latin typeface="Arial"/>
              <a:cs typeface="Arial"/>
            </a:endParaRPr>
          </a:p>
        </p:txBody>
      </p:sp>
      <p:sp>
        <p:nvSpPr>
          <p:cNvPr id="12" name="object 12"/>
          <p:cNvSpPr txBox="1"/>
          <p:nvPr/>
        </p:nvSpPr>
        <p:spPr>
          <a:xfrm>
            <a:off x="3040507" y="3664077"/>
            <a:ext cx="2841625" cy="1141730"/>
          </a:xfrm>
          <a:prstGeom prst="rect">
            <a:avLst/>
          </a:prstGeom>
        </p:spPr>
        <p:txBody>
          <a:bodyPr vert="horz" wrap="square" lIns="0" tIns="12700" rIns="0" bIns="0" rtlCol="0">
            <a:spAutoFit/>
          </a:bodyPr>
          <a:lstStyle/>
          <a:p>
            <a:pPr marL="12700" marR="5080">
              <a:lnSpc>
                <a:spcPct val="100000"/>
              </a:lnSpc>
              <a:spcBef>
                <a:spcPts val="100"/>
              </a:spcBef>
              <a:buChar char="●"/>
              <a:tabLst>
                <a:tab pos="388620" algn="l"/>
                <a:tab pos="389255" algn="l"/>
                <a:tab pos="1654175" algn="l"/>
                <a:tab pos="2512060" algn="l"/>
              </a:tabLst>
            </a:pPr>
            <a:r>
              <a:rPr sz="1400" b="1" dirty="0">
                <a:solidFill>
                  <a:srgbClr val="005892"/>
                </a:solidFill>
                <a:latin typeface="Arial"/>
                <a:cs typeface="Arial"/>
              </a:rPr>
              <a:t>I</a:t>
            </a:r>
            <a:r>
              <a:rPr sz="1400" b="1" spc="-10" dirty="0">
                <a:solidFill>
                  <a:srgbClr val="005892"/>
                </a:solidFill>
                <a:latin typeface="Arial"/>
                <a:cs typeface="Arial"/>
              </a:rPr>
              <a:t>n</a:t>
            </a:r>
            <a:r>
              <a:rPr sz="1400" b="1" spc="-15" dirty="0">
                <a:solidFill>
                  <a:srgbClr val="005892"/>
                </a:solidFill>
                <a:latin typeface="Arial"/>
                <a:cs typeface="Arial"/>
              </a:rPr>
              <a:t>st</a:t>
            </a:r>
            <a:r>
              <a:rPr sz="1400" b="1" dirty="0">
                <a:solidFill>
                  <a:srgbClr val="005892"/>
                </a:solidFill>
                <a:latin typeface="Arial"/>
                <a:cs typeface="Arial"/>
              </a:rPr>
              <a:t>it</a:t>
            </a:r>
            <a:r>
              <a:rPr sz="1400" b="1" spc="-20" dirty="0">
                <a:solidFill>
                  <a:srgbClr val="005892"/>
                </a:solidFill>
                <a:latin typeface="Arial"/>
                <a:cs typeface="Arial"/>
              </a:rPr>
              <a:t>u</a:t>
            </a:r>
            <a:r>
              <a:rPr sz="1400" b="1" dirty="0">
                <a:solidFill>
                  <a:srgbClr val="005892"/>
                </a:solidFill>
                <a:latin typeface="Arial"/>
                <a:cs typeface="Arial"/>
              </a:rPr>
              <a:t>ti</a:t>
            </a:r>
            <a:r>
              <a:rPr sz="1400" b="1" spc="-20" dirty="0">
                <a:solidFill>
                  <a:srgbClr val="005892"/>
                </a:solidFill>
                <a:latin typeface="Arial"/>
                <a:cs typeface="Arial"/>
              </a:rPr>
              <a:t>on</a:t>
            </a:r>
            <a:r>
              <a:rPr sz="1400" b="1" spc="-45" dirty="0">
                <a:solidFill>
                  <a:srgbClr val="005892"/>
                </a:solidFill>
                <a:latin typeface="Arial"/>
                <a:cs typeface="Arial"/>
              </a:rPr>
              <a:t>’</a:t>
            </a:r>
            <a:r>
              <a:rPr sz="1400" b="1" dirty="0">
                <a:solidFill>
                  <a:srgbClr val="005892"/>
                </a:solidFill>
                <a:latin typeface="Arial"/>
                <a:cs typeface="Arial"/>
              </a:rPr>
              <a:t>s	</a:t>
            </a:r>
            <a:r>
              <a:rPr sz="1400" b="1" spc="-10" dirty="0">
                <a:solidFill>
                  <a:srgbClr val="005892"/>
                </a:solidFill>
                <a:latin typeface="Arial"/>
                <a:cs typeface="Arial"/>
              </a:rPr>
              <a:t>D</a:t>
            </a:r>
            <a:r>
              <a:rPr sz="1400" b="1" dirty="0">
                <a:solidFill>
                  <a:srgbClr val="005892"/>
                </a:solidFill>
                <a:latin typeface="Arial"/>
                <a:cs typeface="Arial"/>
              </a:rPr>
              <a:t>e</a:t>
            </a:r>
            <a:r>
              <a:rPr sz="1400" b="1" spc="-15" dirty="0">
                <a:solidFill>
                  <a:srgbClr val="005892"/>
                </a:solidFill>
                <a:latin typeface="Arial"/>
                <a:cs typeface="Arial"/>
              </a:rPr>
              <a:t>s</a:t>
            </a:r>
            <a:r>
              <a:rPr sz="1400" b="1" dirty="0">
                <a:solidFill>
                  <a:srgbClr val="005892"/>
                </a:solidFill>
                <a:latin typeface="Arial"/>
                <a:cs typeface="Arial"/>
              </a:rPr>
              <a:t>i</a:t>
            </a:r>
            <a:r>
              <a:rPr sz="1400" b="1" spc="-10" dirty="0">
                <a:solidFill>
                  <a:srgbClr val="005892"/>
                </a:solidFill>
                <a:latin typeface="Arial"/>
                <a:cs typeface="Arial"/>
              </a:rPr>
              <a:t>g</a:t>
            </a:r>
            <a:r>
              <a:rPr sz="1400" b="1" dirty="0">
                <a:solidFill>
                  <a:srgbClr val="005892"/>
                </a:solidFill>
                <a:latin typeface="Arial"/>
                <a:cs typeface="Arial"/>
              </a:rPr>
              <a:t>n	a</a:t>
            </a:r>
            <a:r>
              <a:rPr sz="1400" b="1" spc="-10" dirty="0">
                <a:solidFill>
                  <a:srgbClr val="005892"/>
                </a:solidFill>
                <a:latin typeface="Arial"/>
                <a:cs typeface="Arial"/>
              </a:rPr>
              <a:t>n</a:t>
            </a:r>
            <a:r>
              <a:rPr sz="1400" b="1" dirty="0">
                <a:solidFill>
                  <a:srgbClr val="005892"/>
                </a:solidFill>
                <a:latin typeface="Arial"/>
                <a:cs typeface="Arial"/>
              </a:rPr>
              <a:t>d  </a:t>
            </a:r>
            <a:r>
              <a:rPr sz="1400" b="1" spc="-5" dirty="0">
                <a:solidFill>
                  <a:srgbClr val="005892"/>
                </a:solidFill>
                <a:latin typeface="Arial"/>
                <a:cs typeface="Arial"/>
              </a:rPr>
              <a:t>Corporate</a:t>
            </a:r>
            <a:r>
              <a:rPr sz="1400" b="1" spc="-25" dirty="0">
                <a:solidFill>
                  <a:srgbClr val="005892"/>
                </a:solidFill>
                <a:latin typeface="Arial"/>
                <a:cs typeface="Arial"/>
              </a:rPr>
              <a:t> </a:t>
            </a:r>
            <a:r>
              <a:rPr sz="1400" b="1" spc="-5" dirty="0">
                <a:solidFill>
                  <a:srgbClr val="005892"/>
                </a:solidFill>
                <a:latin typeface="Arial"/>
                <a:cs typeface="Arial"/>
              </a:rPr>
              <a:t>Governance</a:t>
            </a:r>
            <a:endParaRPr sz="1400" dirty="0">
              <a:latin typeface="Arial"/>
              <a:cs typeface="Arial"/>
            </a:endParaRPr>
          </a:p>
          <a:p>
            <a:pPr marL="12700" algn="just">
              <a:lnSpc>
                <a:spcPct val="100000"/>
              </a:lnSpc>
              <a:spcBef>
                <a:spcPts val="25"/>
              </a:spcBef>
            </a:pPr>
            <a:r>
              <a:rPr sz="900" spc="-5" dirty="0">
                <a:latin typeface="Arial"/>
                <a:cs typeface="Arial"/>
              </a:rPr>
              <a:t>Design</a:t>
            </a:r>
            <a:r>
              <a:rPr sz="900" spc="20" dirty="0">
                <a:latin typeface="Arial"/>
                <a:cs typeface="Arial"/>
              </a:rPr>
              <a:t> </a:t>
            </a:r>
            <a:r>
              <a:rPr sz="900" dirty="0">
                <a:latin typeface="Arial"/>
                <a:cs typeface="Arial"/>
              </a:rPr>
              <a:t>of</a:t>
            </a:r>
            <a:r>
              <a:rPr sz="900" spc="20" dirty="0">
                <a:latin typeface="Arial"/>
                <a:cs typeface="Arial"/>
              </a:rPr>
              <a:t> </a:t>
            </a:r>
            <a:r>
              <a:rPr sz="900" spc="-5" dirty="0">
                <a:latin typeface="Arial"/>
                <a:cs typeface="Arial"/>
              </a:rPr>
              <a:t>the</a:t>
            </a:r>
            <a:r>
              <a:rPr sz="900" spc="20" dirty="0">
                <a:latin typeface="Arial"/>
                <a:cs typeface="Arial"/>
              </a:rPr>
              <a:t> </a:t>
            </a:r>
            <a:r>
              <a:rPr sz="900" spc="-5" dirty="0">
                <a:latin typeface="Arial"/>
                <a:cs typeface="Arial"/>
              </a:rPr>
              <a:t>State</a:t>
            </a:r>
            <a:r>
              <a:rPr sz="900" spc="20" dirty="0">
                <a:latin typeface="Arial"/>
                <a:cs typeface="Arial"/>
              </a:rPr>
              <a:t> </a:t>
            </a:r>
            <a:r>
              <a:rPr sz="900" spc="-5" dirty="0">
                <a:latin typeface="Arial"/>
                <a:cs typeface="Arial"/>
              </a:rPr>
              <a:t>Productive</a:t>
            </a:r>
            <a:r>
              <a:rPr sz="900" spc="10" dirty="0">
                <a:latin typeface="Arial"/>
                <a:cs typeface="Arial"/>
              </a:rPr>
              <a:t> </a:t>
            </a:r>
            <a:r>
              <a:rPr sz="900" spc="-5" dirty="0">
                <a:latin typeface="Arial"/>
                <a:cs typeface="Arial"/>
              </a:rPr>
              <a:t>Companies</a:t>
            </a:r>
            <a:r>
              <a:rPr sz="900" spc="25" dirty="0">
                <a:latin typeface="Arial"/>
                <a:cs typeface="Arial"/>
              </a:rPr>
              <a:t> </a:t>
            </a:r>
            <a:r>
              <a:rPr sz="900" spc="-5" dirty="0">
                <a:latin typeface="Arial"/>
                <a:cs typeface="Arial"/>
              </a:rPr>
              <a:t>(Pemex</a:t>
            </a:r>
            <a:r>
              <a:rPr sz="900" dirty="0">
                <a:latin typeface="Arial"/>
                <a:cs typeface="Arial"/>
              </a:rPr>
              <a:t> and</a:t>
            </a:r>
          </a:p>
          <a:p>
            <a:pPr marL="12700" algn="just">
              <a:lnSpc>
                <a:spcPct val="100000"/>
              </a:lnSpc>
            </a:pPr>
            <a:r>
              <a:rPr sz="900" dirty="0">
                <a:latin typeface="Arial"/>
                <a:cs typeface="Arial"/>
              </a:rPr>
              <a:t>CFE)</a:t>
            </a:r>
            <a:r>
              <a:rPr sz="900" spc="-10" dirty="0">
                <a:latin typeface="Arial"/>
                <a:cs typeface="Arial"/>
              </a:rPr>
              <a:t> </a:t>
            </a:r>
            <a:r>
              <a:rPr sz="900" spc="-5" dirty="0">
                <a:latin typeface="Arial"/>
                <a:cs typeface="Arial"/>
              </a:rPr>
              <a:t>and</a:t>
            </a:r>
            <a:r>
              <a:rPr sz="900" spc="-15" dirty="0">
                <a:latin typeface="Arial"/>
                <a:cs typeface="Arial"/>
              </a:rPr>
              <a:t> </a:t>
            </a:r>
            <a:r>
              <a:rPr sz="900" spc="-5" dirty="0">
                <a:latin typeface="Arial"/>
                <a:cs typeface="Arial"/>
              </a:rPr>
              <a:t>their</a:t>
            </a:r>
            <a:r>
              <a:rPr sz="900" spc="-30" dirty="0">
                <a:latin typeface="Arial"/>
                <a:cs typeface="Arial"/>
              </a:rPr>
              <a:t> </a:t>
            </a:r>
            <a:r>
              <a:rPr sz="900" dirty="0">
                <a:latin typeface="Arial"/>
                <a:cs typeface="Arial"/>
              </a:rPr>
              <a:t>corporate</a:t>
            </a:r>
            <a:r>
              <a:rPr sz="900" spc="-15" dirty="0">
                <a:latin typeface="Arial"/>
                <a:cs typeface="Arial"/>
              </a:rPr>
              <a:t> </a:t>
            </a:r>
            <a:r>
              <a:rPr sz="900" dirty="0">
                <a:latin typeface="Arial"/>
                <a:cs typeface="Arial"/>
              </a:rPr>
              <a:t>governance.</a:t>
            </a:r>
          </a:p>
          <a:p>
            <a:pPr marL="12700" marR="5715" algn="just">
              <a:lnSpc>
                <a:spcPct val="100000"/>
              </a:lnSpc>
            </a:pPr>
            <a:r>
              <a:rPr sz="900" spc="-5" dirty="0">
                <a:latin typeface="Arial"/>
                <a:cs typeface="Arial"/>
              </a:rPr>
              <a:t>Participation in the monitoring and legal control </a:t>
            </a:r>
            <a:r>
              <a:rPr sz="900" dirty="0">
                <a:latin typeface="Arial"/>
                <a:cs typeface="Arial"/>
              </a:rPr>
              <a:t>of the </a:t>
            </a:r>
            <a:r>
              <a:rPr sz="900" spc="5" dirty="0">
                <a:latin typeface="Arial"/>
                <a:cs typeface="Arial"/>
              </a:rPr>
              <a:t> </a:t>
            </a:r>
            <a:r>
              <a:rPr sz="900" spc="-5" dirty="0">
                <a:latin typeface="Arial"/>
                <a:cs typeface="Arial"/>
              </a:rPr>
              <a:t>para-statal sector, including </a:t>
            </a:r>
            <a:r>
              <a:rPr sz="900" dirty="0">
                <a:latin typeface="Arial"/>
                <a:cs typeface="Arial"/>
              </a:rPr>
              <a:t>State </a:t>
            </a:r>
            <a:r>
              <a:rPr sz="900" spc="-5" dirty="0">
                <a:latin typeface="Arial"/>
                <a:cs typeface="Arial"/>
              </a:rPr>
              <a:t>Owned Enterprises </a:t>
            </a:r>
            <a:r>
              <a:rPr sz="900" dirty="0">
                <a:latin typeface="Arial"/>
                <a:cs typeface="Arial"/>
              </a:rPr>
              <a:t> </a:t>
            </a:r>
            <a:r>
              <a:rPr sz="900" spc="-5" dirty="0">
                <a:latin typeface="Arial"/>
                <a:cs typeface="Arial"/>
              </a:rPr>
              <a:t>(SOEs).</a:t>
            </a:r>
            <a:endParaRPr sz="900" dirty="0">
              <a:latin typeface="Arial"/>
              <a:cs typeface="Arial"/>
            </a:endParaRPr>
          </a:p>
        </p:txBody>
      </p:sp>
      <p:sp>
        <p:nvSpPr>
          <p:cNvPr id="13" name="object 13"/>
          <p:cNvSpPr txBox="1"/>
          <p:nvPr/>
        </p:nvSpPr>
        <p:spPr>
          <a:xfrm>
            <a:off x="3040507" y="4914138"/>
            <a:ext cx="2840990" cy="659155"/>
          </a:xfrm>
          <a:prstGeom prst="rect">
            <a:avLst/>
          </a:prstGeom>
        </p:spPr>
        <p:txBody>
          <a:bodyPr vert="horz" wrap="square" lIns="0" tIns="12700" rIns="0" bIns="0" rtlCol="0">
            <a:spAutoFit/>
          </a:bodyPr>
          <a:lstStyle/>
          <a:p>
            <a:pPr marL="12700" marR="5080">
              <a:lnSpc>
                <a:spcPct val="100000"/>
              </a:lnSpc>
              <a:spcBef>
                <a:spcPts val="100"/>
              </a:spcBef>
              <a:buChar char="●"/>
              <a:tabLst>
                <a:tab pos="191135" algn="l"/>
              </a:tabLst>
            </a:pPr>
            <a:r>
              <a:rPr sz="1400" b="1" spc="-10" dirty="0">
                <a:solidFill>
                  <a:srgbClr val="005892"/>
                </a:solidFill>
                <a:highlight>
                  <a:srgbClr val="EDEDED"/>
                </a:highlight>
                <a:latin typeface="Arial"/>
                <a:cs typeface="Arial"/>
              </a:rPr>
              <a:t>Litigation</a:t>
            </a:r>
            <a:r>
              <a:rPr sz="1400" b="1" spc="160" dirty="0">
                <a:solidFill>
                  <a:srgbClr val="005892"/>
                </a:solidFill>
                <a:highlight>
                  <a:srgbClr val="EDEDED"/>
                </a:highlight>
                <a:latin typeface="Arial"/>
                <a:cs typeface="Arial"/>
              </a:rPr>
              <a:t> </a:t>
            </a:r>
            <a:r>
              <a:rPr sz="1400" b="1" spc="-10" dirty="0">
                <a:solidFill>
                  <a:srgbClr val="005892"/>
                </a:solidFill>
                <a:highlight>
                  <a:srgbClr val="EDEDED"/>
                </a:highlight>
                <a:latin typeface="Arial"/>
                <a:cs typeface="Arial"/>
              </a:rPr>
              <a:t>of</a:t>
            </a:r>
            <a:r>
              <a:rPr sz="1400" b="1" spc="160" dirty="0">
                <a:solidFill>
                  <a:srgbClr val="005892"/>
                </a:solidFill>
                <a:highlight>
                  <a:srgbClr val="EDEDED"/>
                </a:highlight>
                <a:latin typeface="Arial"/>
                <a:cs typeface="Arial"/>
              </a:rPr>
              <a:t> </a:t>
            </a:r>
            <a:r>
              <a:rPr sz="1400" b="1" spc="-10" dirty="0">
                <a:solidFill>
                  <a:srgbClr val="005892"/>
                </a:solidFill>
                <a:highlight>
                  <a:srgbClr val="EDEDED"/>
                </a:highlight>
                <a:latin typeface="Arial"/>
                <a:cs typeface="Arial"/>
              </a:rPr>
              <a:t>high-profile</a:t>
            </a:r>
            <a:r>
              <a:rPr sz="1400" b="1" spc="155" dirty="0">
                <a:solidFill>
                  <a:srgbClr val="005892"/>
                </a:solidFill>
                <a:highlight>
                  <a:srgbClr val="EDEDED"/>
                </a:highlight>
                <a:latin typeface="Arial"/>
                <a:cs typeface="Arial"/>
              </a:rPr>
              <a:t> </a:t>
            </a:r>
            <a:r>
              <a:rPr sz="1400" b="1" spc="-5" dirty="0">
                <a:solidFill>
                  <a:srgbClr val="005892"/>
                </a:solidFill>
                <a:highlight>
                  <a:srgbClr val="EDEDED"/>
                </a:highlight>
                <a:latin typeface="Arial"/>
                <a:cs typeface="Arial"/>
              </a:rPr>
              <a:t>cases </a:t>
            </a:r>
            <a:r>
              <a:rPr sz="1400" b="1" spc="-375" dirty="0">
                <a:solidFill>
                  <a:srgbClr val="005892"/>
                </a:solidFill>
                <a:highlight>
                  <a:srgbClr val="EDEDED"/>
                </a:highlight>
                <a:latin typeface="Arial"/>
                <a:cs typeface="Arial"/>
              </a:rPr>
              <a:t> </a:t>
            </a:r>
            <a:r>
              <a:rPr sz="1400" b="1" spc="-5" dirty="0">
                <a:solidFill>
                  <a:srgbClr val="005892"/>
                </a:solidFill>
                <a:highlight>
                  <a:srgbClr val="EDEDED"/>
                </a:highlight>
                <a:latin typeface="Arial"/>
                <a:cs typeface="Arial"/>
              </a:rPr>
              <a:t>and</a:t>
            </a:r>
            <a:r>
              <a:rPr sz="1400" b="1" spc="-20" dirty="0">
                <a:solidFill>
                  <a:srgbClr val="005892"/>
                </a:solidFill>
                <a:highlight>
                  <a:srgbClr val="EDEDED"/>
                </a:highlight>
                <a:latin typeface="Arial"/>
                <a:cs typeface="Arial"/>
              </a:rPr>
              <a:t> </a:t>
            </a:r>
            <a:r>
              <a:rPr sz="1400" b="1" spc="-5" dirty="0">
                <a:solidFill>
                  <a:srgbClr val="005892"/>
                </a:solidFill>
                <a:highlight>
                  <a:srgbClr val="EDEDED"/>
                </a:highlight>
                <a:latin typeface="Arial"/>
                <a:cs typeface="Arial"/>
              </a:rPr>
              <a:t>administrative</a:t>
            </a:r>
            <a:r>
              <a:rPr sz="1400" b="1" spc="-40" dirty="0">
                <a:solidFill>
                  <a:srgbClr val="005892"/>
                </a:solidFill>
                <a:highlight>
                  <a:srgbClr val="EDEDED"/>
                </a:highlight>
                <a:latin typeface="Arial"/>
                <a:cs typeface="Arial"/>
              </a:rPr>
              <a:t> </a:t>
            </a:r>
            <a:r>
              <a:rPr sz="1400" b="1" spc="-5" dirty="0">
                <a:solidFill>
                  <a:srgbClr val="005892"/>
                </a:solidFill>
                <a:highlight>
                  <a:srgbClr val="EDEDED"/>
                </a:highlight>
                <a:latin typeface="Arial"/>
                <a:cs typeface="Arial"/>
              </a:rPr>
              <a:t>procedures</a:t>
            </a:r>
            <a:r>
              <a:rPr lang="es-MX" sz="1400" b="1" spc="-5" dirty="0">
                <a:solidFill>
                  <a:srgbClr val="005892"/>
                </a:solidFill>
                <a:highlight>
                  <a:srgbClr val="EDEDED"/>
                </a:highlight>
                <a:latin typeface="Arial"/>
                <a:cs typeface="Arial"/>
              </a:rPr>
              <a:t> at  CRE</a:t>
            </a:r>
            <a:endParaRPr lang="es-MX" sz="1400" dirty="0">
              <a:highlight>
                <a:srgbClr val="EDEDED"/>
              </a:highlight>
              <a:latin typeface="Arial"/>
              <a:cs typeface="Arial"/>
            </a:endParaRPr>
          </a:p>
        </p:txBody>
      </p:sp>
      <p:grpSp>
        <p:nvGrpSpPr>
          <p:cNvPr id="14" name="object 14"/>
          <p:cNvGrpSpPr/>
          <p:nvPr/>
        </p:nvGrpSpPr>
        <p:grpSpPr>
          <a:xfrm>
            <a:off x="5955791" y="1330452"/>
            <a:ext cx="2959735" cy="4986655"/>
            <a:chOff x="5955791" y="1330452"/>
            <a:chExt cx="2959735" cy="4986655"/>
          </a:xfrm>
        </p:grpSpPr>
        <p:sp>
          <p:nvSpPr>
            <p:cNvPr id="15" name="object 15"/>
            <p:cNvSpPr/>
            <p:nvPr/>
          </p:nvSpPr>
          <p:spPr>
            <a:xfrm>
              <a:off x="5958839" y="1330452"/>
              <a:ext cx="0" cy="4752975"/>
            </a:xfrm>
            <a:custGeom>
              <a:avLst/>
              <a:gdLst/>
              <a:ahLst/>
              <a:cxnLst/>
              <a:rect l="l" t="t" r="r" b="b"/>
              <a:pathLst>
                <a:path h="4752975">
                  <a:moveTo>
                    <a:pt x="0" y="0"/>
                  </a:moveTo>
                  <a:lnTo>
                    <a:pt x="0" y="4752657"/>
                  </a:lnTo>
                </a:path>
              </a:pathLst>
            </a:custGeom>
            <a:ln w="6096">
              <a:solidFill>
                <a:srgbClr val="7E7E7E"/>
              </a:solidFill>
            </a:ln>
          </p:spPr>
          <p:txBody>
            <a:bodyPr wrap="square" lIns="0" tIns="0" rIns="0" bIns="0" rtlCol="0"/>
            <a:lstStyle/>
            <a:p>
              <a:endParaRPr/>
            </a:p>
          </p:txBody>
        </p:sp>
        <p:pic>
          <p:nvPicPr>
            <p:cNvPr id="16" name="object 16"/>
            <p:cNvPicPr/>
            <p:nvPr/>
          </p:nvPicPr>
          <p:blipFill>
            <a:blip r:embed="rId3" cstate="print"/>
            <a:stretch>
              <a:fillRect/>
            </a:stretch>
          </p:blipFill>
          <p:spPr>
            <a:xfrm>
              <a:off x="8071103" y="6271260"/>
              <a:ext cx="844296" cy="45720"/>
            </a:xfrm>
            <a:prstGeom prst="rect">
              <a:avLst/>
            </a:prstGeom>
          </p:spPr>
        </p:pic>
      </p:grpSp>
      <p:sp>
        <p:nvSpPr>
          <p:cNvPr id="17" name="object 17"/>
          <p:cNvSpPr txBox="1"/>
          <p:nvPr/>
        </p:nvSpPr>
        <p:spPr>
          <a:xfrm>
            <a:off x="7437246" y="1034922"/>
            <a:ext cx="1383030" cy="666750"/>
          </a:xfrm>
          <a:prstGeom prst="rect">
            <a:avLst/>
          </a:prstGeom>
        </p:spPr>
        <p:txBody>
          <a:bodyPr vert="horz" wrap="square" lIns="0" tIns="13335" rIns="0" bIns="0" rtlCol="0">
            <a:spAutoFit/>
          </a:bodyPr>
          <a:lstStyle/>
          <a:p>
            <a:pPr marL="12700" marR="5080" indent="337820" algn="r">
              <a:lnSpc>
                <a:spcPct val="100000"/>
              </a:lnSpc>
              <a:spcBef>
                <a:spcPts val="105"/>
              </a:spcBef>
              <a:tabLst>
                <a:tab pos="368935" algn="l"/>
                <a:tab pos="769620" algn="l"/>
              </a:tabLst>
            </a:pPr>
            <a:r>
              <a:rPr sz="1400" b="1" dirty="0">
                <a:solidFill>
                  <a:srgbClr val="005892"/>
                </a:solidFill>
                <a:latin typeface="Arial"/>
                <a:cs typeface="Arial"/>
              </a:rPr>
              <a:t>P</a:t>
            </a:r>
            <a:r>
              <a:rPr sz="1400" b="1" spc="-10" dirty="0">
                <a:solidFill>
                  <a:srgbClr val="005892"/>
                </a:solidFill>
                <a:latin typeface="Arial"/>
                <a:cs typeface="Arial"/>
              </a:rPr>
              <a:t>R</a:t>
            </a:r>
            <a:r>
              <a:rPr sz="1400" b="1" dirty="0">
                <a:solidFill>
                  <a:srgbClr val="005892"/>
                </a:solidFill>
                <a:latin typeface="Arial"/>
                <a:cs typeface="Arial"/>
              </a:rPr>
              <a:t>OJE</a:t>
            </a:r>
            <a:r>
              <a:rPr sz="1400" b="1" spc="-20" dirty="0">
                <a:solidFill>
                  <a:srgbClr val="005892"/>
                </a:solidFill>
                <a:latin typeface="Arial"/>
                <a:cs typeface="Arial"/>
              </a:rPr>
              <a:t>C</a:t>
            </a:r>
            <a:r>
              <a:rPr sz="1400" b="1" spc="-10" dirty="0">
                <a:solidFill>
                  <a:srgbClr val="005892"/>
                </a:solidFill>
                <a:latin typeface="Arial"/>
                <a:cs typeface="Arial"/>
              </a:rPr>
              <a:t>T</a:t>
            </a:r>
            <a:r>
              <a:rPr sz="1400" b="1" dirty="0">
                <a:solidFill>
                  <a:srgbClr val="005892"/>
                </a:solidFill>
                <a:latin typeface="Arial"/>
                <a:cs typeface="Arial"/>
              </a:rPr>
              <a:t>S:  IN	</a:t>
            </a:r>
            <a:r>
              <a:rPr sz="1400" b="1" spc="-5" dirty="0">
                <a:solidFill>
                  <a:srgbClr val="005892"/>
                </a:solidFill>
                <a:latin typeface="Arial"/>
                <a:cs typeface="Arial"/>
              </a:rPr>
              <a:t>COMPLEX </a:t>
            </a:r>
            <a:r>
              <a:rPr sz="1400" b="1" dirty="0">
                <a:solidFill>
                  <a:srgbClr val="005892"/>
                </a:solidFill>
                <a:latin typeface="Arial"/>
                <a:cs typeface="Arial"/>
              </a:rPr>
              <a:t> </a:t>
            </a:r>
            <a:r>
              <a:rPr sz="1400" b="1" spc="-20" dirty="0">
                <a:solidFill>
                  <a:srgbClr val="005892"/>
                </a:solidFill>
                <a:latin typeface="Arial"/>
                <a:cs typeface="Arial"/>
              </a:rPr>
              <a:t>A</a:t>
            </a:r>
            <a:r>
              <a:rPr sz="1400" b="1" spc="-10" dirty="0">
                <a:solidFill>
                  <a:srgbClr val="005892"/>
                </a:solidFill>
                <a:latin typeface="Arial"/>
                <a:cs typeface="Arial"/>
              </a:rPr>
              <a:t>N</a:t>
            </a:r>
            <a:r>
              <a:rPr sz="1400" b="1" dirty="0">
                <a:solidFill>
                  <a:srgbClr val="005892"/>
                </a:solidFill>
                <a:latin typeface="Arial"/>
                <a:cs typeface="Arial"/>
              </a:rPr>
              <a:t>D	</a:t>
            </a:r>
            <a:r>
              <a:rPr sz="1400" b="1" spc="-10" dirty="0">
                <a:solidFill>
                  <a:srgbClr val="005892"/>
                </a:solidFill>
                <a:latin typeface="Arial"/>
                <a:cs typeface="Arial"/>
              </a:rPr>
              <a:t>L</a:t>
            </a:r>
            <a:r>
              <a:rPr sz="1400" b="1" dirty="0">
                <a:solidFill>
                  <a:srgbClr val="005892"/>
                </a:solidFill>
                <a:latin typeface="Arial"/>
                <a:cs typeface="Arial"/>
              </a:rPr>
              <a:t>E</a:t>
            </a:r>
            <a:r>
              <a:rPr sz="1400" b="1" spc="10" dirty="0">
                <a:solidFill>
                  <a:srgbClr val="005892"/>
                </a:solidFill>
                <a:latin typeface="Arial"/>
                <a:cs typeface="Arial"/>
              </a:rPr>
              <a:t>G</a:t>
            </a:r>
            <a:r>
              <a:rPr sz="1400" b="1" spc="-45" dirty="0">
                <a:solidFill>
                  <a:srgbClr val="005892"/>
                </a:solidFill>
                <a:latin typeface="Arial"/>
                <a:cs typeface="Arial"/>
              </a:rPr>
              <a:t>A</a:t>
            </a:r>
            <a:r>
              <a:rPr sz="1400" b="1" dirty="0">
                <a:solidFill>
                  <a:srgbClr val="005892"/>
                </a:solidFill>
                <a:latin typeface="Arial"/>
                <a:cs typeface="Arial"/>
              </a:rPr>
              <a:t>L</a:t>
            </a:r>
            <a:endParaRPr sz="1400">
              <a:latin typeface="Arial"/>
              <a:cs typeface="Arial"/>
            </a:endParaRPr>
          </a:p>
        </p:txBody>
      </p:sp>
      <p:sp>
        <p:nvSpPr>
          <p:cNvPr id="18" name="object 18"/>
          <p:cNvSpPr txBox="1"/>
          <p:nvPr/>
        </p:nvSpPr>
        <p:spPr>
          <a:xfrm>
            <a:off x="6037834" y="1034922"/>
            <a:ext cx="1368425" cy="1230630"/>
          </a:xfrm>
          <a:prstGeom prst="rect">
            <a:avLst/>
          </a:prstGeom>
        </p:spPr>
        <p:txBody>
          <a:bodyPr vert="horz" wrap="square" lIns="0" tIns="13335" rIns="0" bIns="0" rtlCol="0">
            <a:spAutoFit/>
          </a:bodyPr>
          <a:lstStyle/>
          <a:p>
            <a:pPr marL="12700" marR="5080">
              <a:lnSpc>
                <a:spcPct val="100000"/>
              </a:lnSpc>
              <a:spcBef>
                <a:spcPts val="105"/>
              </a:spcBef>
            </a:pPr>
            <a:r>
              <a:rPr sz="1400" b="1" spc="-20" dirty="0">
                <a:solidFill>
                  <a:srgbClr val="005892"/>
                </a:solidFill>
                <a:latin typeface="Arial"/>
                <a:cs typeface="Arial"/>
              </a:rPr>
              <a:t>RELEVANT </a:t>
            </a:r>
            <a:r>
              <a:rPr sz="1400" b="1" spc="-15" dirty="0">
                <a:solidFill>
                  <a:srgbClr val="005892"/>
                </a:solidFill>
                <a:latin typeface="Arial"/>
                <a:cs typeface="Arial"/>
              </a:rPr>
              <a:t> </a:t>
            </a:r>
            <a:r>
              <a:rPr sz="1400" b="1" spc="-85" dirty="0">
                <a:solidFill>
                  <a:srgbClr val="005892"/>
                </a:solidFill>
                <a:latin typeface="Arial"/>
                <a:cs typeface="Arial"/>
              </a:rPr>
              <a:t>P</a:t>
            </a:r>
            <a:r>
              <a:rPr sz="1400" b="1" spc="-30" dirty="0">
                <a:solidFill>
                  <a:srgbClr val="005892"/>
                </a:solidFill>
                <a:latin typeface="Arial"/>
                <a:cs typeface="Arial"/>
              </a:rPr>
              <a:t>A</a:t>
            </a:r>
            <a:r>
              <a:rPr sz="1400" b="1" spc="-10" dirty="0">
                <a:solidFill>
                  <a:srgbClr val="005892"/>
                </a:solidFill>
                <a:latin typeface="Arial"/>
                <a:cs typeface="Arial"/>
              </a:rPr>
              <a:t>RT</a:t>
            </a:r>
            <a:r>
              <a:rPr sz="1400" b="1" dirty="0">
                <a:solidFill>
                  <a:srgbClr val="005892"/>
                </a:solidFill>
                <a:latin typeface="Arial"/>
                <a:cs typeface="Arial"/>
              </a:rPr>
              <a:t>I</a:t>
            </a:r>
            <a:r>
              <a:rPr sz="1400" b="1" spc="-10" dirty="0">
                <a:solidFill>
                  <a:srgbClr val="005892"/>
                </a:solidFill>
                <a:latin typeface="Arial"/>
                <a:cs typeface="Arial"/>
              </a:rPr>
              <a:t>C</a:t>
            </a:r>
            <a:r>
              <a:rPr sz="1400" b="1" dirty="0">
                <a:solidFill>
                  <a:srgbClr val="005892"/>
                </a:solidFill>
                <a:latin typeface="Arial"/>
                <a:cs typeface="Arial"/>
              </a:rPr>
              <a:t>I</a:t>
            </a:r>
            <a:r>
              <a:rPr sz="1400" b="1" spc="-85" dirty="0">
                <a:solidFill>
                  <a:srgbClr val="005892"/>
                </a:solidFill>
                <a:latin typeface="Arial"/>
                <a:cs typeface="Arial"/>
              </a:rPr>
              <a:t>P</a:t>
            </a:r>
            <a:r>
              <a:rPr sz="1400" b="1" spc="-140" dirty="0">
                <a:solidFill>
                  <a:srgbClr val="005892"/>
                </a:solidFill>
                <a:latin typeface="Arial"/>
                <a:cs typeface="Arial"/>
              </a:rPr>
              <a:t>A</a:t>
            </a:r>
            <a:r>
              <a:rPr sz="1400" b="1" spc="-10" dirty="0">
                <a:solidFill>
                  <a:srgbClr val="005892"/>
                </a:solidFill>
                <a:latin typeface="Arial"/>
                <a:cs typeface="Arial"/>
              </a:rPr>
              <a:t>T</a:t>
            </a:r>
            <a:r>
              <a:rPr sz="1400" b="1" dirty="0">
                <a:solidFill>
                  <a:srgbClr val="005892"/>
                </a:solidFill>
                <a:latin typeface="Arial"/>
                <a:cs typeface="Arial"/>
              </a:rPr>
              <a:t>ION  </a:t>
            </a:r>
            <a:r>
              <a:rPr sz="1400" b="1" spc="-5" dirty="0">
                <a:solidFill>
                  <a:srgbClr val="005892"/>
                </a:solidFill>
                <a:latin typeface="Arial"/>
                <a:cs typeface="Arial"/>
              </a:rPr>
              <a:t>TECHNICAL </a:t>
            </a:r>
            <a:r>
              <a:rPr sz="1400" b="1" dirty="0">
                <a:solidFill>
                  <a:srgbClr val="005892"/>
                </a:solidFill>
                <a:latin typeface="Arial"/>
                <a:cs typeface="Arial"/>
              </a:rPr>
              <a:t> PROCESSES</a:t>
            </a:r>
            <a:endParaRPr sz="1400" dirty="0">
              <a:latin typeface="Arial"/>
              <a:cs typeface="Arial"/>
            </a:endParaRPr>
          </a:p>
          <a:p>
            <a:pPr marL="193675" indent="-181610">
              <a:lnSpc>
                <a:spcPct val="100000"/>
              </a:lnSpc>
              <a:spcBef>
                <a:spcPts val="1080"/>
              </a:spcBef>
              <a:buFont typeface="Arial"/>
              <a:buChar char="●"/>
              <a:tabLst>
                <a:tab pos="194310" algn="l"/>
              </a:tabLst>
            </a:pPr>
            <a:r>
              <a:rPr sz="1400" b="1" dirty="0">
                <a:solidFill>
                  <a:srgbClr val="005892"/>
                </a:solidFill>
                <a:latin typeface="Arial"/>
                <a:cs typeface="Arial"/>
              </a:rPr>
              <a:t>Electricity</a:t>
            </a:r>
            <a:endParaRPr sz="1400" dirty="0">
              <a:latin typeface="Arial"/>
              <a:cs typeface="Arial"/>
            </a:endParaRPr>
          </a:p>
        </p:txBody>
      </p:sp>
      <p:sp>
        <p:nvSpPr>
          <p:cNvPr id="19" name="object 19"/>
          <p:cNvSpPr txBox="1"/>
          <p:nvPr/>
        </p:nvSpPr>
        <p:spPr>
          <a:xfrm>
            <a:off x="6037834" y="2242184"/>
            <a:ext cx="2780665" cy="1013098"/>
          </a:xfrm>
          <a:prstGeom prst="rect">
            <a:avLst/>
          </a:prstGeom>
        </p:spPr>
        <p:txBody>
          <a:bodyPr vert="horz" wrap="square" lIns="0" tIns="12700" rIns="0" bIns="0" rtlCol="0">
            <a:spAutoFit/>
          </a:bodyPr>
          <a:lstStyle/>
          <a:p>
            <a:pPr marL="12700" marR="5080">
              <a:lnSpc>
                <a:spcPct val="100000"/>
              </a:lnSpc>
              <a:spcBef>
                <a:spcPts val="100"/>
              </a:spcBef>
            </a:pPr>
            <a:r>
              <a:rPr sz="900" spc="-5" dirty="0">
                <a:latin typeface="Arial"/>
                <a:cs typeface="Arial"/>
              </a:rPr>
              <a:t>Electric</a:t>
            </a:r>
            <a:r>
              <a:rPr sz="900" spc="30" dirty="0">
                <a:latin typeface="Arial"/>
                <a:cs typeface="Arial"/>
              </a:rPr>
              <a:t> </a:t>
            </a:r>
            <a:r>
              <a:rPr sz="900" spc="-5" dirty="0">
                <a:latin typeface="Arial"/>
                <a:cs typeface="Arial"/>
              </a:rPr>
              <a:t>tariffs,</a:t>
            </a:r>
            <a:r>
              <a:rPr sz="900" spc="35" dirty="0">
                <a:latin typeface="Arial"/>
                <a:cs typeface="Arial"/>
              </a:rPr>
              <a:t> </a:t>
            </a:r>
            <a:r>
              <a:rPr sz="900" spc="-5" dirty="0">
                <a:latin typeface="Arial"/>
                <a:cs typeface="Arial"/>
              </a:rPr>
              <a:t>Distributed</a:t>
            </a:r>
            <a:r>
              <a:rPr sz="900" spc="30" dirty="0">
                <a:latin typeface="Arial"/>
                <a:cs typeface="Arial"/>
              </a:rPr>
              <a:t> </a:t>
            </a:r>
            <a:r>
              <a:rPr sz="900" spc="-5" dirty="0">
                <a:latin typeface="Arial"/>
                <a:cs typeface="Arial"/>
              </a:rPr>
              <a:t>Generation,</a:t>
            </a:r>
            <a:r>
              <a:rPr sz="900" spc="35" dirty="0">
                <a:latin typeface="Arial"/>
                <a:cs typeface="Arial"/>
              </a:rPr>
              <a:t> </a:t>
            </a:r>
            <a:r>
              <a:rPr sz="900" spc="-5" dirty="0">
                <a:latin typeface="Arial"/>
                <a:cs typeface="Arial"/>
              </a:rPr>
              <a:t>isolated</a:t>
            </a:r>
            <a:r>
              <a:rPr sz="900" spc="15" dirty="0">
                <a:latin typeface="Arial"/>
                <a:cs typeface="Arial"/>
              </a:rPr>
              <a:t> </a:t>
            </a:r>
            <a:r>
              <a:rPr sz="900" spc="-5" dirty="0">
                <a:latin typeface="Arial"/>
                <a:cs typeface="Arial"/>
              </a:rPr>
              <a:t>supply, </a:t>
            </a:r>
            <a:r>
              <a:rPr sz="900" spc="-235" dirty="0">
                <a:latin typeface="Arial"/>
                <a:cs typeface="Arial"/>
              </a:rPr>
              <a:t> </a:t>
            </a:r>
            <a:r>
              <a:rPr sz="900" dirty="0">
                <a:latin typeface="Arial"/>
                <a:cs typeface="Arial"/>
              </a:rPr>
              <a:t>generation,</a:t>
            </a:r>
            <a:r>
              <a:rPr sz="900" spc="-30" dirty="0">
                <a:latin typeface="Arial"/>
                <a:cs typeface="Arial"/>
              </a:rPr>
              <a:t> </a:t>
            </a:r>
            <a:r>
              <a:rPr sz="900" dirty="0">
                <a:latin typeface="Arial"/>
                <a:cs typeface="Arial"/>
              </a:rPr>
              <a:t>distribution</a:t>
            </a:r>
            <a:r>
              <a:rPr sz="900" spc="-45" dirty="0">
                <a:latin typeface="Arial"/>
                <a:cs typeface="Arial"/>
              </a:rPr>
              <a:t> </a:t>
            </a:r>
            <a:r>
              <a:rPr sz="900" spc="-5" dirty="0">
                <a:latin typeface="Arial"/>
                <a:cs typeface="Arial"/>
              </a:rPr>
              <a:t>and</a:t>
            </a:r>
            <a:r>
              <a:rPr sz="900" spc="-10" dirty="0">
                <a:latin typeface="Arial"/>
                <a:cs typeface="Arial"/>
              </a:rPr>
              <a:t> </a:t>
            </a:r>
            <a:r>
              <a:rPr sz="900" dirty="0">
                <a:latin typeface="Arial"/>
                <a:cs typeface="Arial"/>
              </a:rPr>
              <a:t>storage</a:t>
            </a:r>
            <a:r>
              <a:rPr sz="900" spc="-20" dirty="0">
                <a:latin typeface="Arial"/>
                <a:cs typeface="Arial"/>
              </a:rPr>
              <a:t> </a:t>
            </a:r>
            <a:r>
              <a:rPr sz="900" dirty="0">
                <a:latin typeface="Arial"/>
                <a:cs typeface="Arial"/>
              </a:rPr>
              <a:t>of</a:t>
            </a:r>
            <a:r>
              <a:rPr sz="900" spc="-15" dirty="0">
                <a:latin typeface="Arial"/>
                <a:cs typeface="Arial"/>
              </a:rPr>
              <a:t> </a:t>
            </a:r>
            <a:r>
              <a:rPr sz="900" dirty="0">
                <a:latin typeface="Arial"/>
                <a:cs typeface="Arial"/>
              </a:rPr>
              <a:t>electric</a:t>
            </a:r>
            <a:r>
              <a:rPr sz="900" spc="-15" dirty="0">
                <a:latin typeface="Arial"/>
                <a:cs typeface="Arial"/>
              </a:rPr>
              <a:t> </a:t>
            </a:r>
            <a:r>
              <a:rPr sz="900" spc="-5" dirty="0">
                <a:latin typeface="Arial"/>
                <a:cs typeface="Arial"/>
              </a:rPr>
              <a:t>energy.</a:t>
            </a:r>
            <a:endParaRPr lang="es-MX" sz="900" spc="-5" dirty="0">
              <a:latin typeface="Arial"/>
              <a:cs typeface="Arial"/>
            </a:endParaRPr>
          </a:p>
          <a:p>
            <a:pPr marL="12700" marR="5080">
              <a:lnSpc>
                <a:spcPct val="100000"/>
              </a:lnSpc>
              <a:spcBef>
                <a:spcPts val="100"/>
              </a:spcBef>
            </a:pPr>
            <a:endParaRPr sz="900" dirty="0">
              <a:latin typeface="Arial"/>
              <a:cs typeface="Arial"/>
            </a:endParaRPr>
          </a:p>
          <a:p>
            <a:pPr marL="193675" indent="-181610">
              <a:spcBef>
                <a:spcPts val="1080"/>
              </a:spcBef>
              <a:buFont typeface="Arial"/>
              <a:buChar char="●"/>
              <a:tabLst>
                <a:tab pos="194310" algn="l"/>
              </a:tabLst>
            </a:pPr>
            <a:r>
              <a:rPr lang="en-US" sz="1400" b="1" dirty="0">
                <a:solidFill>
                  <a:srgbClr val="005892"/>
                </a:solidFill>
                <a:latin typeface="Arial"/>
                <a:cs typeface="Arial"/>
              </a:rPr>
              <a:t>Oil, Natural Gas, LPG, Bioenergetics</a:t>
            </a:r>
          </a:p>
        </p:txBody>
      </p:sp>
      <p:sp>
        <p:nvSpPr>
          <p:cNvPr id="26" name="object 26"/>
          <p:cNvSpPr/>
          <p:nvPr/>
        </p:nvSpPr>
        <p:spPr>
          <a:xfrm>
            <a:off x="278891" y="4704588"/>
            <a:ext cx="2474595" cy="0"/>
          </a:xfrm>
          <a:custGeom>
            <a:avLst/>
            <a:gdLst/>
            <a:ahLst/>
            <a:cxnLst/>
            <a:rect l="l" t="t" r="r" b="b"/>
            <a:pathLst>
              <a:path w="2474595">
                <a:moveTo>
                  <a:pt x="0" y="0"/>
                </a:moveTo>
                <a:lnTo>
                  <a:pt x="2474468" y="0"/>
                </a:lnTo>
              </a:path>
            </a:pathLst>
          </a:custGeom>
          <a:ln w="6096">
            <a:solidFill>
              <a:srgbClr val="FFFFFF"/>
            </a:solidFill>
          </a:ln>
        </p:spPr>
        <p:txBody>
          <a:bodyPr wrap="square" lIns="0" tIns="0" rIns="0" bIns="0" rtlCol="0"/>
          <a:lstStyle/>
          <a:p>
            <a:endParaRPr/>
          </a:p>
        </p:txBody>
      </p:sp>
      <p:sp>
        <p:nvSpPr>
          <p:cNvPr id="27" name="object 27"/>
          <p:cNvSpPr/>
          <p:nvPr/>
        </p:nvSpPr>
        <p:spPr>
          <a:xfrm>
            <a:off x="279654" y="3635502"/>
            <a:ext cx="1282700" cy="0"/>
          </a:xfrm>
          <a:custGeom>
            <a:avLst/>
            <a:gdLst/>
            <a:ahLst/>
            <a:cxnLst/>
            <a:rect l="l" t="t" r="r" b="b"/>
            <a:pathLst>
              <a:path w="1282700">
                <a:moveTo>
                  <a:pt x="0" y="0"/>
                </a:moveTo>
                <a:lnTo>
                  <a:pt x="1282192" y="0"/>
                </a:lnTo>
              </a:path>
            </a:pathLst>
          </a:custGeom>
          <a:ln w="38100">
            <a:solidFill>
              <a:srgbClr val="FFFFFF"/>
            </a:solidFill>
          </a:ln>
        </p:spPr>
        <p:txBody>
          <a:bodyPr wrap="square" lIns="0" tIns="0" rIns="0" bIns="0" rtlCol="0"/>
          <a:lstStyle/>
          <a:p>
            <a:endParaRPr/>
          </a:p>
        </p:txBody>
      </p:sp>
      <p:sp>
        <p:nvSpPr>
          <p:cNvPr id="28" name="object 28"/>
          <p:cNvSpPr txBox="1"/>
          <p:nvPr/>
        </p:nvSpPr>
        <p:spPr>
          <a:xfrm>
            <a:off x="307035" y="4811395"/>
            <a:ext cx="2114550" cy="193675"/>
          </a:xfrm>
          <a:prstGeom prst="rect">
            <a:avLst/>
          </a:prstGeom>
        </p:spPr>
        <p:txBody>
          <a:bodyPr vert="horz" wrap="square" lIns="0" tIns="12700" rIns="0" bIns="0" rtlCol="0">
            <a:spAutoFit/>
          </a:bodyPr>
          <a:lstStyle/>
          <a:p>
            <a:pPr marL="12700">
              <a:lnSpc>
                <a:spcPct val="100000"/>
              </a:lnSpc>
              <a:spcBef>
                <a:spcPts val="100"/>
              </a:spcBef>
            </a:pPr>
            <a:r>
              <a:rPr sz="1100" b="1" spc="-5" dirty="0">
                <a:solidFill>
                  <a:srgbClr val="ECECEC"/>
                </a:solidFill>
                <a:latin typeface="Arial"/>
                <a:cs typeface="Arial"/>
              </a:rPr>
              <a:t>PROFESSIONAL</a:t>
            </a:r>
            <a:r>
              <a:rPr sz="1100" b="1" spc="-15" dirty="0">
                <a:solidFill>
                  <a:srgbClr val="ECECEC"/>
                </a:solidFill>
                <a:latin typeface="Arial"/>
                <a:cs typeface="Arial"/>
              </a:rPr>
              <a:t> </a:t>
            </a:r>
            <a:r>
              <a:rPr sz="1100" b="1" spc="-5" dirty="0">
                <a:solidFill>
                  <a:srgbClr val="ECECEC"/>
                </a:solidFill>
                <a:latin typeface="Arial"/>
                <a:cs typeface="Arial"/>
              </a:rPr>
              <a:t>EXPERIENCE:</a:t>
            </a:r>
            <a:endParaRPr sz="1100">
              <a:latin typeface="Arial"/>
              <a:cs typeface="Arial"/>
            </a:endParaRPr>
          </a:p>
        </p:txBody>
      </p:sp>
      <p:sp>
        <p:nvSpPr>
          <p:cNvPr id="29" name="object 29"/>
          <p:cNvSpPr txBox="1"/>
          <p:nvPr/>
        </p:nvSpPr>
        <p:spPr>
          <a:xfrm>
            <a:off x="307035" y="5224653"/>
            <a:ext cx="2434590" cy="285115"/>
          </a:xfrm>
          <a:prstGeom prst="rect">
            <a:avLst/>
          </a:prstGeom>
        </p:spPr>
        <p:txBody>
          <a:bodyPr vert="horz" wrap="square" lIns="0" tIns="12700" rIns="0" bIns="0" rtlCol="0">
            <a:spAutoFit/>
          </a:bodyPr>
          <a:lstStyle/>
          <a:p>
            <a:pPr marL="106680" marR="5080" indent="-94615">
              <a:lnSpc>
                <a:spcPct val="100000"/>
              </a:lnSpc>
              <a:spcBef>
                <a:spcPts val="100"/>
              </a:spcBef>
              <a:buChar char="•"/>
              <a:tabLst>
                <a:tab pos="107314" algn="l"/>
              </a:tabLst>
            </a:pPr>
            <a:r>
              <a:rPr sz="850" spc="-5" dirty="0">
                <a:solidFill>
                  <a:srgbClr val="FFFFFF"/>
                </a:solidFill>
                <a:latin typeface="Arial"/>
                <a:cs typeface="Arial"/>
              </a:rPr>
              <a:t>Legal</a:t>
            </a:r>
            <a:r>
              <a:rPr sz="850" spc="190" dirty="0">
                <a:solidFill>
                  <a:srgbClr val="FFFFFF"/>
                </a:solidFill>
                <a:latin typeface="Arial"/>
                <a:cs typeface="Arial"/>
              </a:rPr>
              <a:t> </a:t>
            </a:r>
            <a:r>
              <a:rPr sz="850" spc="-5" dirty="0">
                <a:solidFill>
                  <a:srgbClr val="FFFFFF"/>
                </a:solidFill>
                <a:latin typeface="Arial"/>
                <a:cs typeface="Arial"/>
              </a:rPr>
              <a:t>Advisor</a:t>
            </a:r>
            <a:r>
              <a:rPr sz="850" spc="195" dirty="0">
                <a:solidFill>
                  <a:srgbClr val="FFFFFF"/>
                </a:solidFill>
                <a:latin typeface="Arial"/>
                <a:cs typeface="Arial"/>
              </a:rPr>
              <a:t> </a:t>
            </a:r>
            <a:r>
              <a:rPr sz="850" dirty="0">
                <a:solidFill>
                  <a:srgbClr val="FFFFFF"/>
                </a:solidFill>
                <a:latin typeface="Arial"/>
                <a:cs typeface="Arial"/>
              </a:rPr>
              <a:t>to</a:t>
            </a:r>
            <a:r>
              <a:rPr sz="850" spc="180" dirty="0">
                <a:solidFill>
                  <a:srgbClr val="FFFFFF"/>
                </a:solidFill>
                <a:latin typeface="Arial"/>
                <a:cs typeface="Arial"/>
              </a:rPr>
              <a:t> </a:t>
            </a:r>
            <a:r>
              <a:rPr sz="850" spc="-5" dirty="0">
                <a:solidFill>
                  <a:srgbClr val="FFFFFF"/>
                </a:solidFill>
                <a:latin typeface="Arial"/>
                <a:cs typeface="Arial"/>
              </a:rPr>
              <a:t>the</a:t>
            </a:r>
            <a:r>
              <a:rPr sz="850" spc="185" dirty="0">
                <a:solidFill>
                  <a:srgbClr val="FFFFFF"/>
                </a:solidFill>
                <a:latin typeface="Arial"/>
                <a:cs typeface="Arial"/>
              </a:rPr>
              <a:t> </a:t>
            </a:r>
            <a:r>
              <a:rPr sz="850" spc="-5" dirty="0">
                <a:solidFill>
                  <a:srgbClr val="FFFFFF"/>
                </a:solidFill>
                <a:latin typeface="Arial"/>
                <a:cs typeface="Arial"/>
              </a:rPr>
              <a:t>President</a:t>
            </a:r>
            <a:r>
              <a:rPr sz="850" spc="204" dirty="0">
                <a:solidFill>
                  <a:srgbClr val="FFFFFF"/>
                </a:solidFill>
                <a:latin typeface="Arial"/>
                <a:cs typeface="Arial"/>
              </a:rPr>
              <a:t> </a:t>
            </a:r>
            <a:r>
              <a:rPr sz="850" spc="-5" dirty="0">
                <a:solidFill>
                  <a:srgbClr val="FFFFFF"/>
                </a:solidFill>
                <a:latin typeface="Arial"/>
                <a:cs typeface="Arial"/>
              </a:rPr>
              <a:t>Commissioner, </a:t>
            </a:r>
            <a:r>
              <a:rPr sz="850" spc="-220" dirty="0">
                <a:solidFill>
                  <a:srgbClr val="FFFFFF"/>
                </a:solidFill>
                <a:latin typeface="Arial"/>
                <a:cs typeface="Arial"/>
              </a:rPr>
              <a:t> </a:t>
            </a:r>
            <a:r>
              <a:rPr sz="850" spc="-5" dirty="0">
                <a:solidFill>
                  <a:srgbClr val="FFFFFF"/>
                </a:solidFill>
                <a:latin typeface="Arial"/>
                <a:cs typeface="Arial"/>
              </a:rPr>
              <a:t>Energy</a:t>
            </a:r>
            <a:r>
              <a:rPr sz="850" spc="15" dirty="0">
                <a:solidFill>
                  <a:srgbClr val="FFFFFF"/>
                </a:solidFill>
                <a:latin typeface="Arial"/>
                <a:cs typeface="Arial"/>
              </a:rPr>
              <a:t> </a:t>
            </a:r>
            <a:r>
              <a:rPr sz="850" spc="-5" dirty="0">
                <a:solidFill>
                  <a:srgbClr val="FFFFFF"/>
                </a:solidFill>
                <a:latin typeface="Arial"/>
                <a:cs typeface="Arial"/>
              </a:rPr>
              <a:t>Regulatory</a:t>
            </a:r>
            <a:r>
              <a:rPr sz="850" spc="25" dirty="0">
                <a:solidFill>
                  <a:srgbClr val="FFFFFF"/>
                </a:solidFill>
                <a:latin typeface="Arial"/>
                <a:cs typeface="Arial"/>
              </a:rPr>
              <a:t> </a:t>
            </a:r>
            <a:r>
              <a:rPr sz="850" spc="-5" dirty="0">
                <a:solidFill>
                  <a:srgbClr val="FFFFFF"/>
                </a:solidFill>
                <a:latin typeface="Arial"/>
                <a:cs typeface="Arial"/>
              </a:rPr>
              <a:t>Commission</a:t>
            </a:r>
            <a:r>
              <a:rPr sz="850" spc="10" dirty="0">
                <a:solidFill>
                  <a:srgbClr val="FFFFFF"/>
                </a:solidFill>
                <a:latin typeface="Arial"/>
                <a:cs typeface="Arial"/>
              </a:rPr>
              <a:t> </a:t>
            </a:r>
            <a:r>
              <a:rPr sz="850" spc="-5" dirty="0">
                <a:solidFill>
                  <a:srgbClr val="FFFFFF"/>
                </a:solidFill>
                <a:latin typeface="Arial"/>
                <a:cs typeface="Arial"/>
              </a:rPr>
              <a:t>(CRE).</a:t>
            </a:r>
            <a:endParaRPr sz="850">
              <a:latin typeface="Arial"/>
              <a:cs typeface="Arial"/>
            </a:endParaRPr>
          </a:p>
        </p:txBody>
      </p:sp>
      <p:sp>
        <p:nvSpPr>
          <p:cNvPr id="30" name="object 30"/>
          <p:cNvSpPr txBox="1"/>
          <p:nvPr/>
        </p:nvSpPr>
        <p:spPr>
          <a:xfrm>
            <a:off x="307035" y="5689498"/>
            <a:ext cx="2434590" cy="285115"/>
          </a:xfrm>
          <a:prstGeom prst="rect">
            <a:avLst/>
          </a:prstGeom>
        </p:spPr>
        <p:txBody>
          <a:bodyPr vert="horz" wrap="square" lIns="0" tIns="12700" rIns="0" bIns="0" rtlCol="0">
            <a:spAutoFit/>
          </a:bodyPr>
          <a:lstStyle/>
          <a:p>
            <a:pPr marL="106680" marR="5080" indent="-94615">
              <a:lnSpc>
                <a:spcPct val="100000"/>
              </a:lnSpc>
              <a:spcBef>
                <a:spcPts val="100"/>
              </a:spcBef>
              <a:buChar char="•"/>
              <a:tabLst>
                <a:tab pos="107314" algn="l"/>
              </a:tabLst>
            </a:pPr>
            <a:r>
              <a:rPr sz="850" spc="-5" dirty="0">
                <a:solidFill>
                  <a:srgbClr val="FFFFFF"/>
                </a:solidFill>
                <a:latin typeface="Arial"/>
                <a:cs typeface="Arial"/>
              </a:rPr>
              <a:t>Head</a:t>
            </a:r>
            <a:r>
              <a:rPr sz="850" spc="55" dirty="0">
                <a:solidFill>
                  <a:srgbClr val="FFFFFF"/>
                </a:solidFill>
                <a:latin typeface="Arial"/>
                <a:cs typeface="Arial"/>
              </a:rPr>
              <a:t> </a:t>
            </a:r>
            <a:r>
              <a:rPr sz="850" spc="-5" dirty="0">
                <a:solidFill>
                  <a:srgbClr val="FFFFFF"/>
                </a:solidFill>
                <a:latin typeface="Arial"/>
                <a:cs typeface="Arial"/>
              </a:rPr>
              <a:t>of</a:t>
            </a:r>
            <a:r>
              <a:rPr sz="850" spc="55" dirty="0">
                <a:solidFill>
                  <a:srgbClr val="FFFFFF"/>
                </a:solidFill>
                <a:latin typeface="Arial"/>
                <a:cs typeface="Arial"/>
              </a:rPr>
              <a:t> </a:t>
            </a:r>
            <a:r>
              <a:rPr sz="850" dirty="0">
                <a:solidFill>
                  <a:srgbClr val="FFFFFF"/>
                </a:solidFill>
                <a:latin typeface="Arial"/>
                <a:cs typeface="Arial"/>
              </a:rPr>
              <a:t>the</a:t>
            </a:r>
            <a:r>
              <a:rPr sz="850" spc="60" dirty="0">
                <a:solidFill>
                  <a:srgbClr val="FFFFFF"/>
                </a:solidFill>
                <a:latin typeface="Arial"/>
                <a:cs typeface="Arial"/>
              </a:rPr>
              <a:t> </a:t>
            </a:r>
            <a:r>
              <a:rPr sz="850" spc="-5" dirty="0">
                <a:solidFill>
                  <a:srgbClr val="FFFFFF"/>
                </a:solidFill>
                <a:latin typeface="Arial"/>
                <a:cs typeface="Arial"/>
              </a:rPr>
              <a:t>regulatory</a:t>
            </a:r>
            <a:r>
              <a:rPr sz="850" spc="60" dirty="0">
                <a:solidFill>
                  <a:srgbClr val="FFFFFF"/>
                </a:solidFill>
                <a:latin typeface="Arial"/>
                <a:cs typeface="Arial"/>
              </a:rPr>
              <a:t> </a:t>
            </a:r>
            <a:r>
              <a:rPr sz="850" spc="-5" dirty="0">
                <a:solidFill>
                  <a:srgbClr val="FFFFFF"/>
                </a:solidFill>
                <a:latin typeface="Arial"/>
                <a:cs typeface="Arial"/>
              </a:rPr>
              <a:t>projects</a:t>
            </a:r>
            <a:r>
              <a:rPr sz="850" spc="65" dirty="0">
                <a:solidFill>
                  <a:srgbClr val="FFFFFF"/>
                </a:solidFill>
                <a:latin typeface="Arial"/>
                <a:cs typeface="Arial"/>
              </a:rPr>
              <a:t> </a:t>
            </a:r>
            <a:r>
              <a:rPr sz="850" dirty="0">
                <a:solidFill>
                  <a:srgbClr val="FFFFFF"/>
                </a:solidFill>
                <a:latin typeface="Arial"/>
                <a:cs typeface="Arial"/>
              </a:rPr>
              <a:t>in</a:t>
            </a:r>
            <a:r>
              <a:rPr sz="850" spc="55" dirty="0">
                <a:solidFill>
                  <a:srgbClr val="FFFFFF"/>
                </a:solidFill>
                <a:latin typeface="Arial"/>
                <a:cs typeface="Arial"/>
              </a:rPr>
              <a:t> </a:t>
            </a:r>
            <a:r>
              <a:rPr sz="850" spc="-5" dirty="0">
                <a:solidFill>
                  <a:srgbClr val="FFFFFF"/>
                </a:solidFill>
                <a:latin typeface="Arial"/>
                <a:cs typeface="Arial"/>
              </a:rPr>
              <a:t>charge</a:t>
            </a:r>
            <a:r>
              <a:rPr sz="850" spc="60" dirty="0">
                <a:solidFill>
                  <a:srgbClr val="FFFFFF"/>
                </a:solidFill>
                <a:latin typeface="Arial"/>
                <a:cs typeface="Arial"/>
              </a:rPr>
              <a:t> </a:t>
            </a:r>
            <a:r>
              <a:rPr sz="850" spc="-5" dirty="0">
                <a:solidFill>
                  <a:srgbClr val="FFFFFF"/>
                </a:solidFill>
                <a:latin typeface="Arial"/>
                <a:cs typeface="Arial"/>
              </a:rPr>
              <a:t>of</a:t>
            </a:r>
            <a:r>
              <a:rPr sz="850" spc="65" dirty="0">
                <a:solidFill>
                  <a:srgbClr val="FFFFFF"/>
                </a:solidFill>
                <a:latin typeface="Arial"/>
                <a:cs typeface="Arial"/>
              </a:rPr>
              <a:t> </a:t>
            </a:r>
            <a:r>
              <a:rPr sz="850" spc="-5" dirty="0">
                <a:solidFill>
                  <a:srgbClr val="FFFFFF"/>
                </a:solidFill>
                <a:latin typeface="Arial"/>
                <a:cs typeface="Arial"/>
              </a:rPr>
              <a:t>the </a:t>
            </a:r>
            <a:r>
              <a:rPr sz="850" spc="-220" dirty="0">
                <a:solidFill>
                  <a:srgbClr val="FFFFFF"/>
                </a:solidFill>
                <a:latin typeface="Arial"/>
                <a:cs typeface="Arial"/>
              </a:rPr>
              <a:t> </a:t>
            </a:r>
            <a:r>
              <a:rPr sz="850" spc="-5" dirty="0">
                <a:solidFill>
                  <a:srgbClr val="FFFFFF"/>
                </a:solidFill>
                <a:latin typeface="Arial"/>
                <a:cs typeface="Arial"/>
              </a:rPr>
              <a:t>President</a:t>
            </a:r>
            <a:r>
              <a:rPr sz="850" spc="15" dirty="0">
                <a:solidFill>
                  <a:srgbClr val="FFFFFF"/>
                </a:solidFill>
                <a:latin typeface="Arial"/>
                <a:cs typeface="Arial"/>
              </a:rPr>
              <a:t> </a:t>
            </a:r>
            <a:r>
              <a:rPr sz="850" spc="-5" dirty="0">
                <a:solidFill>
                  <a:srgbClr val="FFFFFF"/>
                </a:solidFill>
                <a:latin typeface="Arial"/>
                <a:cs typeface="Arial"/>
              </a:rPr>
              <a:t>Commissioner,</a:t>
            </a:r>
            <a:r>
              <a:rPr sz="850" spc="25" dirty="0">
                <a:solidFill>
                  <a:srgbClr val="FFFFFF"/>
                </a:solidFill>
                <a:latin typeface="Arial"/>
                <a:cs typeface="Arial"/>
              </a:rPr>
              <a:t> </a:t>
            </a:r>
            <a:r>
              <a:rPr sz="850" spc="-5" dirty="0">
                <a:solidFill>
                  <a:srgbClr val="FFFFFF"/>
                </a:solidFill>
                <a:latin typeface="Arial"/>
                <a:cs typeface="Arial"/>
              </a:rPr>
              <a:t>CRE.</a:t>
            </a:r>
            <a:endParaRPr sz="850">
              <a:latin typeface="Arial"/>
              <a:cs typeface="Arial"/>
            </a:endParaRPr>
          </a:p>
        </p:txBody>
      </p:sp>
      <p:pic>
        <p:nvPicPr>
          <p:cNvPr id="31" name="object 31"/>
          <p:cNvPicPr/>
          <p:nvPr/>
        </p:nvPicPr>
        <p:blipFill>
          <a:blip r:embed="rId4" cstate="print"/>
          <a:stretch>
            <a:fillRect/>
          </a:stretch>
        </p:blipFill>
        <p:spPr>
          <a:xfrm>
            <a:off x="4229100" y="333756"/>
            <a:ext cx="401561" cy="537210"/>
          </a:xfrm>
          <a:prstGeom prst="rect">
            <a:avLst/>
          </a:prstGeom>
        </p:spPr>
      </p:pic>
      <p:sp>
        <p:nvSpPr>
          <p:cNvPr id="33" name="object 33"/>
          <p:cNvSpPr txBox="1"/>
          <p:nvPr/>
        </p:nvSpPr>
        <p:spPr>
          <a:xfrm>
            <a:off x="7700009" y="370459"/>
            <a:ext cx="1365885" cy="177800"/>
          </a:xfrm>
          <a:prstGeom prst="rect">
            <a:avLst/>
          </a:prstGeom>
        </p:spPr>
        <p:txBody>
          <a:bodyPr vert="horz" wrap="square" lIns="0" tIns="12065" rIns="0" bIns="0" rtlCol="0">
            <a:spAutoFit/>
          </a:bodyPr>
          <a:lstStyle/>
          <a:p>
            <a:pPr marL="12700">
              <a:lnSpc>
                <a:spcPct val="100000"/>
              </a:lnSpc>
              <a:spcBef>
                <a:spcPts val="95"/>
              </a:spcBef>
            </a:pPr>
            <a:r>
              <a:rPr sz="1000" b="1" spc="-5" dirty="0">
                <a:solidFill>
                  <a:srgbClr val="005892"/>
                </a:solidFill>
                <a:latin typeface="Arial"/>
                <a:cs typeface="Arial"/>
                <a:hlinkClick r:id="rId5"/>
              </a:rPr>
              <a:t>www.dlgabogados.mx</a:t>
            </a:r>
            <a:endParaRPr sz="1000">
              <a:latin typeface="Arial"/>
              <a:cs typeface="Arial"/>
            </a:endParaRPr>
          </a:p>
        </p:txBody>
      </p:sp>
      <p:grpSp>
        <p:nvGrpSpPr>
          <p:cNvPr id="34" name="object 34"/>
          <p:cNvGrpSpPr/>
          <p:nvPr/>
        </p:nvGrpSpPr>
        <p:grpSpPr>
          <a:xfrm>
            <a:off x="711669" y="1316736"/>
            <a:ext cx="1547495" cy="1547495"/>
            <a:chOff x="711669" y="1316736"/>
            <a:chExt cx="1547495" cy="1547495"/>
          </a:xfrm>
        </p:grpSpPr>
        <p:pic>
          <p:nvPicPr>
            <p:cNvPr id="35" name="object 35"/>
            <p:cNvPicPr/>
            <p:nvPr/>
          </p:nvPicPr>
          <p:blipFill>
            <a:blip r:embed="rId6" cstate="print"/>
            <a:stretch>
              <a:fillRect/>
            </a:stretch>
          </p:blipFill>
          <p:spPr>
            <a:xfrm>
              <a:off x="769619" y="1374648"/>
              <a:ext cx="1431036" cy="1431036"/>
            </a:xfrm>
            <a:prstGeom prst="rect">
              <a:avLst/>
            </a:prstGeom>
          </p:spPr>
        </p:pic>
        <p:sp>
          <p:nvSpPr>
            <p:cNvPr id="36" name="object 36"/>
            <p:cNvSpPr/>
            <p:nvPr/>
          </p:nvSpPr>
          <p:spPr>
            <a:xfrm>
              <a:off x="740625" y="1345692"/>
              <a:ext cx="1489710" cy="1489075"/>
            </a:xfrm>
            <a:custGeom>
              <a:avLst/>
              <a:gdLst/>
              <a:ahLst/>
              <a:cxnLst/>
              <a:rect l="l" t="t" r="r" b="b"/>
              <a:pathLst>
                <a:path w="1489710" h="1489075">
                  <a:moveTo>
                    <a:pt x="744512" y="0"/>
                  </a:moveTo>
                  <a:lnTo>
                    <a:pt x="820585" y="3683"/>
                  </a:lnTo>
                  <a:lnTo>
                    <a:pt x="894499" y="15240"/>
                  </a:lnTo>
                  <a:lnTo>
                    <a:pt x="965873" y="33400"/>
                  </a:lnTo>
                  <a:lnTo>
                    <a:pt x="1034453" y="58674"/>
                  </a:lnTo>
                  <a:lnTo>
                    <a:pt x="1099731" y="90043"/>
                  </a:lnTo>
                  <a:lnTo>
                    <a:pt x="1160818" y="127127"/>
                  </a:lnTo>
                  <a:lnTo>
                    <a:pt x="1218222" y="170053"/>
                  </a:lnTo>
                  <a:lnTo>
                    <a:pt x="1271054" y="218059"/>
                  </a:lnTo>
                  <a:lnTo>
                    <a:pt x="1318933" y="270891"/>
                  </a:lnTo>
                  <a:lnTo>
                    <a:pt x="1361986" y="328295"/>
                  </a:lnTo>
                  <a:lnTo>
                    <a:pt x="1399070" y="389763"/>
                  </a:lnTo>
                  <a:lnTo>
                    <a:pt x="1430439" y="455041"/>
                  </a:lnTo>
                  <a:lnTo>
                    <a:pt x="1455712" y="523240"/>
                  </a:lnTo>
                  <a:lnTo>
                    <a:pt x="1473873" y="594613"/>
                  </a:lnTo>
                  <a:lnTo>
                    <a:pt x="1485430" y="668528"/>
                  </a:lnTo>
                  <a:lnTo>
                    <a:pt x="1489113" y="744474"/>
                  </a:lnTo>
                  <a:lnTo>
                    <a:pt x="1485430" y="820547"/>
                  </a:lnTo>
                  <a:lnTo>
                    <a:pt x="1473873" y="894461"/>
                  </a:lnTo>
                  <a:lnTo>
                    <a:pt x="1455712" y="965835"/>
                  </a:lnTo>
                  <a:lnTo>
                    <a:pt x="1430439" y="1034415"/>
                  </a:lnTo>
                  <a:lnTo>
                    <a:pt x="1399070" y="1099693"/>
                  </a:lnTo>
                  <a:lnTo>
                    <a:pt x="1361859" y="1160780"/>
                  </a:lnTo>
                  <a:lnTo>
                    <a:pt x="1318933" y="1218184"/>
                  </a:lnTo>
                  <a:lnTo>
                    <a:pt x="1271054" y="1271016"/>
                  </a:lnTo>
                  <a:lnTo>
                    <a:pt x="1218222" y="1318895"/>
                  </a:lnTo>
                  <a:lnTo>
                    <a:pt x="1160818" y="1361821"/>
                  </a:lnTo>
                  <a:lnTo>
                    <a:pt x="1099731" y="1399032"/>
                  </a:lnTo>
                  <a:lnTo>
                    <a:pt x="1034453" y="1430401"/>
                  </a:lnTo>
                  <a:lnTo>
                    <a:pt x="965873" y="1455674"/>
                  </a:lnTo>
                  <a:lnTo>
                    <a:pt x="894499" y="1473835"/>
                  </a:lnTo>
                  <a:lnTo>
                    <a:pt x="820585" y="1485392"/>
                  </a:lnTo>
                  <a:lnTo>
                    <a:pt x="744512" y="1489075"/>
                  </a:lnTo>
                  <a:lnTo>
                    <a:pt x="668566" y="1485392"/>
                  </a:lnTo>
                  <a:lnTo>
                    <a:pt x="594652" y="1473835"/>
                  </a:lnTo>
                  <a:lnTo>
                    <a:pt x="523227" y="1455674"/>
                  </a:lnTo>
                  <a:lnTo>
                    <a:pt x="455028" y="1430401"/>
                  </a:lnTo>
                  <a:lnTo>
                    <a:pt x="389851" y="1399032"/>
                  </a:lnTo>
                  <a:lnTo>
                    <a:pt x="328307" y="1361948"/>
                  </a:lnTo>
                  <a:lnTo>
                    <a:pt x="270903" y="1318895"/>
                  </a:lnTo>
                  <a:lnTo>
                    <a:pt x="218046" y="1271016"/>
                  </a:lnTo>
                  <a:lnTo>
                    <a:pt x="170141" y="1218184"/>
                  </a:lnTo>
                  <a:lnTo>
                    <a:pt x="127215" y="1160780"/>
                  </a:lnTo>
                  <a:lnTo>
                    <a:pt x="90030" y="1099693"/>
                  </a:lnTo>
                  <a:lnTo>
                    <a:pt x="58648" y="1034415"/>
                  </a:lnTo>
                  <a:lnTo>
                    <a:pt x="33451" y="965835"/>
                  </a:lnTo>
                  <a:lnTo>
                    <a:pt x="15278" y="894461"/>
                  </a:lnTo>
                  <a:lnTo>
                    <a:pt x="3721" y="820547"/>
                  </a:lnTo>
                  <a:lnTo>
                    <a:pt x="0" y="744474"/>
                  </a:lnTo>
                  <a:lnTo>
                    <a:pt x="3721" y="668528"/>
                  </a:lnTo>
                  <a:lnTo>
                    <a:pt x="15278" y="594613"/>
                  </a:lnTo>
                  <a:lnTo>
                    <a:pt x="33451" y="523240"/>
                  </a:lnTo>
                  <a:lnTo>
                    <a:pt x="58661" y="455041"/>
                  </a:lnTo>
                  <a:lnTo>
                    <a:pt x="90017" y="389763"/>
                  </a:lnTo>
                  <a:lnTo>
                    <a:pt x="127190" y="328295"/>
                  </a:lnTo>
                  <a:lnTo>
                    <a:pt x="170141" y="270891"/>
                  </a:lnTo>
                  <a:lnTo>
                    <a:pt x="218046" y="218059"/>
                  </a:lnTo>
                  <a:lnTo>
                    <a:pt x="270903" y="170053"/>
                  </a:lnTo>
                  <a:lnTo>
                    <a:pt x="328307" y="127127"/>
                  </a:lnTo>
                  <a:lnTo>
                    <a:pt x="389851" y="89916"/>
                  </a:lnTo>
                  <a:lnTo>
                    <a:pt x="455028" y="58674"/>
                  </a:lnTo>
                  <a:lnTo>
                    <a:pt x="523227" y="33400"/>
                  </a:lnTo>
                  <a:lnTo>
                    <a:pt x="594652" y="15240"/>
                  </a:lnTo>
                  <a:lnTo>
                    <a:pt x="668566" y="3683"/>
                  </a:lnTo>
                  <a:lnTo>
                    <a:pt x="744512" y="0"/>
                  </a:lnTo>
                  <a:close/>
                </a:path>
              </a:pathLst>
            </a:custGeom>
            <a:ln w="57912">
              <a:solidFill>
                <a:srgbClr val="ECECEC"/>
              </a:solidFill>
            </a:ln>
          </p:spPr>
          <p:txBody>
            <a:bodyPr wrap="square" lIns="0" tIns="0" rIns="0" bIns="0" rtlCol="0"/>
            <a:lstStyle/>
            <a:p>
              <a:endParaRPr/>
            </a:p>
          </p:txBody>
        </p:sp>
      </p:grpSp>
      <p:sp>
        <p:nvSpPr>
          <p:cNvPr id="40" name="CuadroTexto 39">
            <a:extLst>
              <a:ext uri="{FF2B5EF4-FFF2-40B4-BE49-F238E27FC236}">
                <a16:creationId xmlns:a16="http://schemas.microsoft.com/office/drawing/2014/main" id="{D6C754DE-8EC0-42A7-A222-38C50CFD7724}"/>
              </a:ext>
            </a:extLst>
          </p:cNvPr>
          <p:cNvSpPr txBox="1"/>
          <p:nvPr/>
        </p:nvSpPr>
        <p:spPr>
          <a:xfrm>
            <a:off x="6037834" y="3302634"/>
            <a:ext cx="2779013" cy="507831"/>
          </a:xfrm>
          <a:prstGeom prst="rect">
            <a:avLst/>
          </a:prstGeom>
          <a:noFill/>
        </p:spPr>
        <p:txBody>
          <a:bodyPr wrap="square">
            <a:spAutoFit/>
          </a:bodyPr>
          <a:lstStyle/>
          <a:p>
            <a:pPr marR="0" lvl="0" algn="just" defTabSz="179388"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charset="0"/>
                <a:ea typeface="+mn-ea"/>
                <a:cs typeface="Arial" charset="0"/>
              </a:rPr>
              <a:t>Regulation, permits, </a:t>
            </a:r>
            <a:r>
              <a:rPr lang="en-US" sz="900" dirty="0">
                <a:solidFill>
                  <a:prstClr val="black"/>
                </a:solidFill>
                <a:latin typeface="Arial" charset="0"/>
                <a:cs typeface="Arial" charset="0"/>
              </a:rPr>
              <a:t>terms</a:t>
            </a:r>
            <a:r>
              <a:rPr kumimoji="0" lang="en-US" sz="900" b="0" i="0" u="none" strike="noStrike" kern="1200" cap="none" spc="0" normalizeH="0" baseline="0" noProof="0" dirty="0">
                <a:ln>
                  <a:noFill/>
                </a:ln>
                <a:solidFill>
                  <a:prstClr val="black"/>
                </a:solidFill>
                <a:effectLst/>
                <a:uLnTx/>
                <a:uFillTx/>
                <a:latin typeface="Arial" charset="0"/>
                <a:ea typeface="+mn-ea"/>
                <a:cs typeface="Arial" charset="0"/>
              </a:rPr>
              <a:t> and conditions. (storage, transportation, distribution,	</a:t>
            </a:r>
            <a:r>
              <a:rPr kumimoji="0" lang="en-US" sz="900" b="0" i="0" u="none" strike="noStrike" kern="1200" cap="none" spc="0" normalizeH="0" baseline="0" dirty="0">
                <a:ln>
                  <a:noFill/>
                </a:ln>
                <a:solidFill>
                  <a:prstClr val="black"/>
                </a:solidFill>
                <a:effectLst/>
                <a:uLnTx/>
                <a:uFillTx/>
                <a:latin typeface="Arial" charset="0"/>
                <a:ea typeface="+mn-ea"/>
                <a:cs typeface="Arial" charset="0"/>
              </a:rPr>
              <a:t>public </a:t>
            </a:r>
            <a:r>
              <a:rPr kumimoji="0" lang="en-US" sz="900" b="0" i="0" u="none" strike="noStrike" kern="1200" cap="none" spc="-5" normalizeH="0" baseline="0" dirty="0">
                <a:ln>
                  <a:noFill/>
                </a:ln>
                <a:solidFill>
                  <a:prstClr val="black"/>
                </a:solidFill>
                <a:effectLst/>
                <a:uLnTx/>
                <a:uFillTx/>
                <a:latin typeface="Arial"/>
                <a:ea typeface="+mn-ea"/>
                <a:cs typeface="Arial"/>
              </a:rPr>
              <a:t>expenditure,</a:t>
            </a:r>
            <a:r>
              <a:rPr kumimoji="0" lang="en-US" sz="900" b="0" i="0" u="none" strike="noStrike" kern="1200" cap="none" spc="-40" normalizeH="0" baseline="0" dirty="0">
                <a:ln>
                  <a:noFill/>
                </a:ln>
                <a:solidFill>
                  <a:prstClr val="black"/>
                </a:solidFill>
                <a:effectLst/>
                <a:uLnTx/>
                <a:uFillTx/>
                <a:latin typeface="Arial"/>
                <a:ea typeface="+mn-ea"/>
                <a:cs typeface="Arial"/>
              </a:rPr>
              <a:t> </a:t>
            </a:r>
            <a:r>
              <a:rPr kumimoji="0" lang="en-US" sz="900" b="0" i="0" u="none" strike="noStrike" kern="1200" cap="none" spc="0" normalizeH="0" baseline="0" dirty="0">
                <a:ln>
                  <a:noFill/>
                </a:ln>
                <a:solidFill>
                  <a:prstClr val="black"/>
                </a:solidFill>
                <a:effectLst/>
                <a:uLnTx/>
                <a:uFillTx/>
                <a:latin typeface="Arial"/>
                <a:ea typeface="+mn-ea"/>
                <a:cs typeface="Arial"/>
              </a:rPr>
              <a:t>commercialization</a:t>
            </a:r>
            <a:r>
              <a:rPr kumimoji="0" lang="en-US" sz="900" b="0" i="0" u="none" strike="noStrike" kern="1200" cap="none" spc="0" normalizeH="0" baseline="0" dirty="0">
                <a:ln>
                  <a:noFill/>
                </a:ln>
                <a:solidFill>
                  <a:prstClr val="black"/>
                </a:solidFill>
                <a:effectLst/>
                <a:uLnTx/>
                <a:uFillTx/>
                <a:latin typeface="Arial" charset="0"/>
                <a:ea typeface="+mn-ea"/>
                <a:cs typeface="Arial" charset="0"/>
              </a:rPr>
              <a:t>). </a:t>
            </a:r>
          </a:p>
        </p:txBody>
      </p:sp>
      <p:sp>
        <p:nvSpPr>
          <p:cNvPr id="42" name="CuadroTexto 41">
            <a:extLst>
              <a:ext uri="{FF2B5EF4-FFF2-40B4-BE49-F238E27FC236}">
                <a16:creationId xmlns:a16="http://schemas.microsoft.com/office/drawing/2014/main" id="{62BAECF2-861F-40E5-8406-426018995859}"/>
              </a:ext>
            </a:extLst>
          </p:cNvPr>
          <p:cNvSpPr txBox="1"/>
          <p:nvPr/>
        </p:nvSpPr>
        <p:spPr>
          <a:xfrm>
            <a:off x="5932757" y="4042156"/>
            <a:ext cx="2972179" cy="1967205"/>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5993"/>
                </a:solidFill>
                <a:effectLst/>
                <a:uLnTx/>
                <a:uFillTx/>
                <a:latin typeface="Arial" charset="0"/>
                <a:ea typeface="+mn-ea"/>
                <a:cs typeface="Arial" charset="0"/>
              </a:rPr>
              <a:t>● Financing projects</a:t>
            </a:r>
          </a:p>
          <a:p>
            <a:pPr marL="12700" marR="5080" lvl="0" indent="0" algn="l" defTabSz="914400" rtl="0" eaLnBrk="1" fontAlgn="auto" latinLnBrk="0" hangingPunct="1">
              <a:lnSpc>
                <a:spcPct val="100000"/>
              </a:lnSpc>
              <a:spcBef>
                <a:spcPts val="100"/>
              </a:spcBef>
              <a:spcAft>
                <a:spcPts val="0"/>
              </a:spcAft>
              <a:buClrTx/>
              <a:buSzTx/>
              <a:buFontTx/>
              <a:buNone/>
              <a:tabLst/>
              <a:defRPr/>
            </a:pPr>
            <a:r>
              <a:rPr kumimoji="0" lang="en-US" sz="900" b="0" i="0" u="none" strike="noStrike" kern="1200" cap="none" spc="-5" normalizeH="0" baseline="0" noProof="0" dirty="0">
                <a:ln>
                  <a:noFill/>
                </a:ln>
                <a:solidFill>
                  <a:prstClr val="black"/>
                </a:solidFill>
                <a:effectLst/>
                <a:uLnTx/>
                <a:uFillTx/>
                <a:latin typeface="Arial"/>
                <a:ea typeface="+mn-ea"/>
                <a:cs typeface="Arial"/>
              </a:rPr>
              <a:t>Legal</a:t>
            </a:r>
            <a:r>
              <a:rPr kumimoji="0" lang="en-US" sz="900" b="0" i="0" u="none" strike="noStrike" kern="1200" cap="none" spc="25" normalizeH="0" baseline="0" noProof="0" dirty="0">
                <a:ln>
                  <a:noFill/>
                </a:ln>
                <a:solidFill>
                  <a:prstClr val="black"/>
                </a:solidFill>
                <a:effectLst/>
                <a:uLnTx/>
                <a:uFillTx/>
                <a:latin typeface="Arial"/>
                <a:ea typeface="+mn-ea"/>
                <a:cs typeface="Arial"/>
              </a:rPr>
              <a:t> </a:t>
            </a:r>
            <a:r>
              <a:rPr kumimoji="0" lang="en-US" sz="900" b="0" i="0" u="none" strike="noStrike" kern="1200" cap="none" spc="-5" normalizeH="0" baseline="0" noProof="0" dirty="0">
                <a:ln>
                  <a:noFill/>
                </a:ln>
                <a:solidFill>
                  <a:prstClr val="black"/>
                </a:solidFill>
                <a:effectLst/>
                <a:uLnTx/>
                <a:uFillTx/>
                <a:latin typeface="Arial"/>
                <a:ea typeface="+mn-ea"/>
                <a:cs typeface="Arial"/>
              </a:rPr>
              <a:t>design</a:t>
            </a:r>
            <a:r>
              <a:rPr kumimoji="0" lang="en-US" sz="900" b="0" i="0" u="none" strike="noStrike" kern="1200" cap="none" spc="30" normalizeH="0" baseline="0" noProof="0" dirty="0">
                <a:ln>
                  <a:noFill/>
                </a:ln>
                <a:solidFill>
                  <a:prstClr val="black"/>
                </a:solidFill>
                <a:effectLst/>
                <a:uLnTx/>
                <a:uFillTx/>
                <a:latin typeface="Arial"/>
                <a:ea typeface="+mn-ea"/>
                <a:cs typeface="Arial"/>
              </a:rPr>
              <a:t> </a:t>
            </a:r>
            <a:r>
              <a:rPr kumimoji="0" lang="en-US" sz="900" b="0" i="0" u="none" strike="noStrike" kern="1200" cap="none" spc="-5" normalizeH="0" baseline="0" noProof="0" dirty="0">
                <a:ln>
                  <a:noFill/>
                </a:ln>
                <a:solidFill>
                  <a:prstClr val="black"/>
                </a:solidFill>
                <a:effectLst/>
                <a:uLnTx/>
                <a:uFillTx/>
                <a:latin typeface="Arial"/>
                <a:ea typeface="+mn-ea"/>
                <a:cs typeface="Arial"/>
              </a:rPr>
              <a:t>and</a:t>
            </a:r>
            <a:r>
              <a:rPr kumimoji="0" lang="en-US" sz="900" b="0" i="0" u="none" strike="noStrike" kern="1200" cap="none" spc="25" normalizeH="0" baseline="0" noProof="0" dirty="0">
                <a:ln>
                  <a:noFill/>
                </a:ln>
                <a:solidFill>
                  <a:prstClr val="black"/>
                </a:solidFill>
                <a:effectLst/>
                <a:uLnTx/>
                <a:uFillTx/>
                <a:latin typeface="Arial"/>
                <a:ea typeface="+mn-ea"/>
                <a:cs typeface="Arial"/>
              </a:rPr>
              <a:t> </a:t>
            </a:r>
            <a:r>
              <a:rPr kumimoji="0" lang="en-US" sz="900" b="0" i="0" u="none" strike="noStrike" kern="1200" cap="none" spc="-5" normalizeH="0" baseline="0" noProof="0" dirty="0">
                <a:ln>
                  <a:noFill/>
                </a:ln>
                <a:solidFill>
                  <a:prstClr val="black"/>
                </a:solidFill>
                <a:effectLst/>
                <a:uLnTx/>
                <a:uFillTx/>
                <a:latin typeface="Arial"/>
                <a:ea typeface="+mn-ea"/>
                <a:cs typeface="Arial"/>
              </a:rPr>
              <a:t>implementation</a:t>
            </a:r>
            <a:r>
              <a:rPr kumimoji="0" lang="en-US" sz="900" b="0" i="0" u="none" strike="noStrike" kern="1200" cap="none" spc="35" normalizeH="0" baseline="0" noProof="0" dirty="0">
                <a:ln>
                  <a:noFill/>
                </a:ln>
                <a:solidFill>
                  <a:prstClr val="black"/>
                </a:solidFill>
                <a:effectLst/>
                <a:uLnTx/>
                <a:uFillTx/>
                <a:latin typeface="Arial"/>
                <a:ea typeface="+mn-ea"/>
                <a:cs typeface="Arial"/>
              </a:rPr>
              <a:t> </a:t>
            </a:r>
            <a:r>
              <a:rPr kumimoji="0" lang="en-US" sz="900" b="0" i="0" u="none" strike="noStrike" kern="1200" cap="none" spc="0" normalizeH="0" baseline="0" noProof="0" dirty="0">
                <a:ln>
                  <a:noFill/>
                </a:ln>
                <a:solidFill>
                  <a:prstClr val="black"/>
                </a:solidFill>
                <a:effectLst/>
                <a:uLnTx/>
                <a:uFillTx/>
                <a:latin typeface="Arial"/>
                <a:ea typeface="+mn-ea"/>
                <a:cs typeface="Arial"/>
              </a:rPr>
              <a:t>of</a:t>
            </a:r>
            <a:r>
              <a:rPr kumimoji="0" lang="en-US" sz="900" b="0" i="0" u="none" strike="noStrike" kern="1200" cap="none" spc="25" normalizeH="0" baseline="0" noProof="0" dirty="0">
                <a:ln>
                  <a:noFill/>
                </a:ln>
                <a:solidFill>
                  <a:prstClr val="black"/>
                </a:solidFill>
                <a:effectLst/>
                <a:uLnTx/>
                <a:uFillTx/>
                <a:latin typeface="Arial"/>
                <a:ea typeface="+mn-ea"/>
                <a:cs typeface="Arial"/>
              </a:rPr>
              <a:t> </a:t>
            </a:r>
            <a:r>
              <a:rPr kumimoji="0" lang="en-US" sz="900" b="0" i="0" u="none" strike="noStrike" kern="1200" cap="none" spc="-5" normalizeH="0" baseline="0" noProof="0" dirty="0">
                <a:ln>
                  <a:noFill/>
                </a:ln>
                <a:solidFill>
                  <a:prstClr val="black"/>
                </a:solidFill>
                <a:effectLst/>
                <a:uLnTx/>
                <a:uFillTx/>
                <a:latin typeface="Arial"/>
                <a:ea typeface="+mn-ea"/>
                <a:cs typeface="Arial"/>
              </a:rPr>
              <a:t>public</a:t>
            </a:r>
            <a:r>
              <a:rPr kumimoji="0" lang="en-US" sz="900" b="0" i="0" u="none" strike="noStrike" kern="1200" cap="none" spc="25" normalizeH="0" baseline="0" noProof="0" dirty="0">
                <a:ln>
                  <a:noFill/>
                </a:ln>
                <a:solidFill>
                  <a:prstClr val="black"/>
                </a:solidFill>
                <a:effectLst/>
                <a:uLnTx/>
                <a:uFillTx/>
                <a:latin typeface="Arial"/>
                <a:ea typeface="+mn-ea"/>
                <a:cs typeface="Arial"/>
              </a:rPr>
              <a:t> </a:t>
            </a:r>
            <a:r>
              <a:rPr kumimoji="0" lang="en-US" sz="900" b="0" i="0" u="none" strike="noStrike" kern="1200" cap="none" spc="-5" normalizeH="0" baseline="0" noProof="0" dirty="0">
                <a:ln>
                  <a:noFill/>
                </a:ln>
                <a:solidFill>
                  <a:prstClr val="black"/>
                </a:solidFill>
                <a:effectLst/>
                <a:uLnTx/>
                <a:uFillTx/>
                <a:latin typeface="Arial"/>
                <a:ea typeface="+mn-ea"/>
                <a:cs typeface="Arial"/>
              </a:rPr>
              <a:t>and</a:t>
            </a:r>
            <a:r>
              <a:rPr kumimoji="0" lang="en-US" sz="900" b="0" i="0" u="none" strike="noStrike" kern="1200" cap="none" spc="30" normalizeH="0" baseline="0" noProof="0" dirty="0">
                <a:ln>
                  <a:noFill/>
                </a:ln>
                <a:solidFill>
                  <a:prstClr val="black"/>
                </a:solidFill>
                <a:effectLst/>
                <a:uLnTx/>
                <a:uFillTx/>
                <a:latin typeface="Arial"/>
                <a:ea typeface="+mn-ea"/>
                <a:cs typeface="Arial"/>
              </a:rPr>
              <a:t> </a:t>
            </a:r>
            <a:r>
              <a:rPr kumimoji="0" lang="en-US" sz="900" b="0" i="0" u="none" strike="noStrike" kern="1200" cap="none" spc="-5" normalizeH="0" baseline="0" noProof="0" dirty="0">
                <a:ln>
                  <a:noFill/>
                </a:ln>
                <a:solidFill>
                  <a:prstClr val="black"/>
                </a:solidFill>
                <a:effectLst/>
                <a:uLnTx/>
                <a:uFillTx/>
                <a:latin typeface="Arial"/>
                <a:ea typeface="+mn-ea"/>
                <a:cs typeface="Arial"/>
              </a:rPr>
              <a:t>private </a:t>
            </a:r>
            <a:r>
              <a:rPr kumimoji="0" lang="en-US" sz="900" b="0" i="0" u="none" strike="noStrike" kern="1200" cap="none" spc="-235" normalizeH="0" baseline="0" noProof="0" dirty="0">
                <a:ln>
                  <a:noFill/>
                </a:ln>
                <a:solidFill>
                  <a:prstClr val="black"/>
                </a:solidFill>
                <a:effectLst/>
                <a:uLnTx/>
                <a:uFillTx/>
                <a:latin typeface="Arial"/>
                <a:ea typeface="+mn-ea"/>
                <a:cs typeface="Arial"/>
              </a:rPr>
              <a:t> </a:t>
            </a:r>
            <a:r>
              <a:rPr kumimoji="0" lang="en-US" sz="900" b="0" i="0" u="none" strike="noStrike" kern="1200" cap="none" spc="0" normalizeH="0" baseline="0" noProof="0" dirty="0">
                <a:ln>
                  <a:noFill/>
                </a:ln>
                <a:solidFill>
                  <a:prstClr val="black"/>
                </a:solidFill>
                <a:effectLst/>
                <a:uLnTx/>
                <a:uFillTx/>
                <a:latin typeface="Arial"/>
                <a:ea typeface="+mn-ea"/>
                <a:cs typeface="Arial"/>
              </a:rPr>
              <a:t>financing</a:t>
            </a:r>
            <a:r>
              <a:rPr kumimoji="0" lang="en-US" sz="900" b="0" i="0" u="none" strike="noStrike" kern="1200" cap="none" spc="-30" normalizeH="0" baseline="0" noProof="0" dirty="0">
                <a:ln>
                  <a:noFill/>
                </a:ln>
                <a:solidFill>
                  <a:prstClr val="black"/>
                </a:solidFill>
                <a:effectLst/>
                <a:uLnTx/>
                <a:uFillTx/>
                <a:latin typeface="Arial"/>
                <a:ea typeface="+mn-ea"/>
                <a:cs typeface="Arial"/>
              </a:rPr>
              <a:t> </a:t>
            </a:r>
            <a:r>
              <a:rPr kumimoji="0" lang="en-US" sz="900" b="0" i="0" u="none" strike="noStrike" kern="1200" cap="none" spc="0" normalizeH="0" baseline="0" noProof="0" dirty="0">
                <a:ln>
                  <a:noFill/>
                </a:ln>
                <a:solidFill>
                  <a:prstClr val="black"/>
                </a:solidFill>
                <a:effectLst/>
                <a:uLnTx/>
                <a:uFillTx/>
                <a:latin typeface="Arial"/>
                <a:ea typeface="+mn-ea"/>
                <a:cs typeface="Arial"/>
              </a:rPr>
              <a:t>projects</a:t>
            </a:r>
            <a:r>
              <a:rPr kumimoji="0" lang="en-US" sz="900" b="0" i="0" u="none" strike="noStrike" kern="1200" cap="none" spc="-25" normalizeH="0" baseline="0" noProof="0" dirty="0">
                <a:ln>
                  <a:noFill/>
                </a:ln>
                <a:solidFill>
                  <a:prstClr val="black"/>
                </a:solidFill>
                <a:effectLst/>
                <a:uLnTx/>
                <a:uFillTx/>
                <a:latin typeface="Arial"/>
                <a:ea typeface="+mn-ea"/>
                <a:cs typeface="Arial"/>
              </a:rPr>
              <a:t> </a:t>
            </a:r>
            <a:r>
              <a:rPr kumimoji="0" lang="en-US" sz="900" b="0" i="0" u="none" strike="noStrike" kern="1200" cap="none" spc="-5" normalizeH="0" baseline="0" noProof="0" dirty="0">
                <a:ln>
                  <a:noFill/>
                </a:ln>
                <a:solidFill>
                  <a:prstClr val="black"/>
                </a:solidFill>
                <a:effectLst/>
                <a:uLnTx/>
                <a:uFillTx/>
                <a:latin typeface="Arial"/>
                <a:ea typeface="+mn-ea"/>
                <a:cs typeface="Arial"/>
              </a:rPr>
              <a:t>in</a:t>
            </a:r>
            <a:r>
              <a:rPr kumimoji="0" lang="en-US" sz="900" b="0" i="0" u="none" strike="noStrike" kern="1200" cap="none" spc="-10" normalizeH="0" baseline="0" noProof="0" dirty="0">
                <a:ln>
                  <a:noFill/>
                </a:ln>
                <a:solidFill>
                  <a:prstClr val="black"/>
                </a:solidFill>
                <a:effectLst/>
                <a:uLnTx/>
                <a:uFillTx/>
                <a:latin typeface="Arial"/>
                <a:ea typeface="+mn-ea"/>
                <a:cs typeface="Arial"/>
              </a:rPr>
              <a:t> </a:t>
            </a:r>
            <a:r>
              <a:rPr kumimoji="0" lang="en-US" sz="900" b="0" i="0" u="none" strike="noStrike" kern="1200" cap="none" spc="0" normalizeH="0" baseline="0" noProof="0" dirty="0">
                <a:ln>
                  <a:noFill/>
                </a:ln>
                <a:solidFill>
                  <a:prstClr val="black"/>
                </a:solidFill>
                <a:effectLst/>
                <a:uLnTx/>
                <a:uFillTx/>
                <a:latin typeface="Arial"/>
                <a:ea typeface="+mn-ea"/>
                <a:cs typeface="Arial"/>
              </a:rPr>
              <a:t>different</a:t>
            </a:r>
            <a:r>
              <a:rPr kumimoji="0" lang="en-US" sz="900" b="0" i="0" u="none" strike="noStrike" kern="1200" cap="none" spc="-20" normalizeH="0" baseline="0" noProof="0" dirty="0">
                <a:ln>
                  <a:noFill/>
                </a:ln>
                <a:solidFill>
                  <a:prstClr val="black"/>
                </a:solidFill>
                <a:effectLst/>
                <a:uLnTx/>
                <a:uFillTx/>
                <a:latin typeface="Arial"/>
                <a:ea typeface="+mn-ea"/>
                <a:cs typeface="Arial"/>
              </a:rPr>
              <a:t> </a:t>
            </a:r>
            <a:r>
              <a:rPr kumimoji="0" lang="en-US" sz="900" b="0" i="0" u="none" strike="noStrike" kern="1200" cap="none" spc="0" normalizeH="0" baseline="0" noProof="0" dirty="0">
                <a:ln>
                  <a:noFill/>
                </a:ln>
                <a:solidFill>
                  <a:prstClr val="black"/>
                </a:solidFill>
                <a:effectLst/>
                <a:uLnTx/>
                <a:uFillTx/>
                <a:latin typeface="Arial"/>
                <a:ea typeface="+mn-ea"/>
                <a:cs typeface="Arial"/>
              </a:rPr>
              <a:t>states</a:t>
            </a:r>
            <a:r>
              <a:rPr kumimoji="0" lang="en-US" sz="900" b="0" i="0" u="none" strike="noStrike" kern="1200" cap="none" spc="-20" normalizeH="0" baseline="0" noProof="0" dirty="0">
                <a:ln>
                  <a:noFill/>
                </a:ln>
                <a:solidFill>
                  <a:prstClr val="black"/>
                </a:solidFill>
                <a:effectLst/>
                <a:uLnTx/>
                <a:uFillTx/>
                <a:latin typeface="Arial"/>
                <a:ea typeface="+mn-ea"/>
                <a:cs typeface="Arial"/>
              </a:rPr>
              <a:t> </a:t>
            </a:r>
            <a:r>
              <a:rPr kumimoji="0" lang="en-US" sz="900" b="0" i="0" u="none" strike="noStrike" kern="1200" cap="none" spc="0" normalizeH="0" baseline="0" noProof="0" dirty="0">
                <a:ln>
                  <a:noFill/>
                </a:ln>
                <a:solidFill>
                  <a:prstClr val="black"/>
                </a:solidFill>
                <a:effectLst/>
                <a:uLnTx/>
                <a:uFillTx/>
                <a:latin typeface="Arial"/>
                <a:ea typeface="+mn-ea"/>
                <a:cs typeface="Arial"/>
              </a:rPr>
              <a:t>of</a:t>
            </a:r>
            <a:r>
              <a:rPr kumimoji="0" lang="en-US" sz="900" b="0" i="0" u="none" strike="noStrike" kern="1200" cap="none" spc="-10" normalizeH="0" baseline="0" noProof="0" dirty="0">
                <a:ln>
                  <a:noFill/>
                </a:ln>
                <a:solidFill>
                  <a:prstClr val="black"/>
                </a:solidFill>
                <a:effectLst/>
                <a:uLnTx/>
                <a:uFillTx/>
                <a:latin typeface="Arial"/>
                <a:ea typeface="+mn-ea"/>
                <a:cs typeface="Arial"/>
              </a:rPr>
              <a:t> </a:t>
            </a:r>
            <a:r>
              <a:rPr kumimoji="0" lang="en-US" sz="900" b="0" i="0" u="none" strike="noStrike" kern="1200" cap="none" spc="-5" normalizeH="0" baseline="0" noProof="0" dirty="0">
                <a:ln>
                  <a:noFill/>
                </a:ln>
                <a:solidFill>
                  <a:prstClr val="black"/>
                </a:solidFill>
                <a:effectLst/>
                <a:uLnTx/>
                <a:uFillTx/>
                <a:latin typeface="Arial"/>
                <a:ea typeface="+mn-ea"/>
                <a:cs typeface="Arial"/>
              </a:rPr>
              <a:t>Mexico.</a:t>
            </a:r>
            <a:endParaRPr kumimoji="0" lang="en-US" sz="900" b="0" i="0" u="none" strike="noStrike" kern="1200" cap="none" spc="0" normalizeH="0" baseline="0" noProof="0" dirty="0">
              <a:ln>
                <a:noFill/>
              </a:ln>
              <a:solidFill>
                <a:prstClr val="black"/>
              </a:solidFill>
              <a:effectLst/>
              <a:uLnTx/>
              <a:uFillTx/>
              <a:latin typeface="Arial"/>
              <a:ea typeface="+mn-ea"/>
              <a:cs typeface="Arial"/>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prstClr val="black"/>
              </a:solidFill>
              <a:effectLst/>
              <a:uLnTx/>
              <a:uFillTx/>
              <a:latin typeface="Arial" charset="0"/>
              <a:ea typeface="+mn-ea"/>
              <a:cs typeface="Arial"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5993"/>
                </a:solidFill>
                <a:effectLst/>
                <a:highlight>
                  <a:srgbClr val="EDEDED"/>
                </a:highlight>
                <a:uLnTx/>
                <a:uFillTx/>
                <a:latin typeface="Arial" charset="0"/>
                <a:ea typeface="+mn-ea"/>
                <a:cs typeface="Arial" charset="0"/>
              </a:rPr>
              <a:t>● </a:t>
            </a:r>
            <a:r>
              <a:rPr lang="en-US" sz="1400" b="1" dirty="0">
                <a:solidFill>
                  <a:srgbClr val="005993"/>
                </a:solidFill>
                <a:highlight>
                  <a:srgbClr val="EDEDED"/>
                </a:highlight>
                <a:latin typeface="Arial" charset="0"/>
                <a:cs typeface="Arial" charset="0"/>
              </a:rPr>
              <a:t>Digital Economy</a:t>
            </a:r>
            <a:endParaRPr kumimoji="0" lang="en-US" sz="1400" b="1" i="0" u="none" strike="noStrike" kern="1200" cap="none" spc="0" normalizeH="0" baseline="0" noProof="0" dirty="0">
              <a:ln>
                <a:noFill/>
              </a:ln>
              <a:solidFill>
                <a:srgbClr val="005993"/>
              </a:solidFill>
              <a:effectLst/>
              <a:highlight>
                <a:srgbClr val="EDEDED"/>
              </a:highlight>
              <a:uLnTx/>
              <a:uFillTx/>
              <a:latin typeface="Arial" charset="0"/>
              <a:ea typeface="+mn-ea"/>
              <a:cs typeface="Arial"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highlight>
                  <a:srgbClr val="EDEDED"/>
                </a:highlight>
                <a:uLnTx/>
                <a:uFillTx/>
                <a:latin typeface="Arial" charset="0"/>
                <a:ea typeface="+mn-ea"/>
                <a:cs typeface="Arial" charset="0"/>
              </a:rPr>
              <a:t>Implementation of new models in digital payments networks.  Legal counsel to technological platforms and apps. Personal data.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dirty="0">
              <a:ln>
                <a:noFill/>
              </a:ln>
              <a:solidFill>
                <a:srgbClr val="005993"/>
              </a:solidFill>
              <a:effectLst/>
              <a:highlight>
                <a:srgbClr val="EDEDED"/>
              </a:highlight>
              <a:uLnTx/>
              <a:uFillTx/>
              <a:latin typeface="Arial" charset="0"/>
              <a:ea typeface="+mn-ea"/>
              <a:cs typeface="Arial"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5993"/>
                </a:solidFill>
                <a:effectLst/>
                <a:highlight>
                  <a:srgbClr val="EDEDED"/>
                </a:highlight>
                <a:uLnTx/>
                <a:uFillTx/>
                <a:latin typeface="Arial" charset="0"/>
                <a:ea typeface="+mn-ea"/>
                <a:cs typeface="Arial" charset="0"/>
              </a:rPr>
              <a:t>● International Organizations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highlight>
                  <a:srgbClr val="EDEDED"/>
                </a:highlight>
                <a:uLnTx/>
                <a:uFillTx/>
                <a:latin typeface="Arial" charset="0"/>
                <a:ea typeface="+mn-ea"/>
                <a:cs typeface="Arial" charset="0"/>
              </a:rPr>
              <a:t>Legal research and counselling. Regulatory design of institutions and legal bodies.</a:t>
            </a:r>
          </a:p>
        </p:txBody>
      </p:sp>
      <p:sp>
        <p:nvSpPr>
          <p:cNvPr id="43" name="TextBox 7">
            <a:extLst>
              <a:ext uri="{FF2B5EF4-FFF2-40B4-BE49-F238E27FC236}">
                <a16:creationId xmlns:a16="http://schemas.microsoft.com/office/drawing/2014/main" id="{C830325A-7505-4D14-8A9C-16E9C8B9C2AE}"/>
              </a:ext>
            </a:extLst>
          </p:cNvPr>
          <p:cNvSpPr txBox="1"/>
          <p:nvPr/>
        </p:nvSpPr>
        <p:spPr>
          <a:xfrm>
            <a:off x="347947" y="389739"/>
            <a:ext cx="8578122" cy="384721"/>
          </a:xfrm>
          <a:prstGeom prst="rect">
            <a:avLst/>
          </a:prstGeom>
          <a:noFill/>
        </p:spPr>
        <p:txBody>
          <a:bodyPr wrap="square" rtlCol="0">
            <a:spAutoFit/>
          </a:bodyPr>
          <a:lstStyle/>
          <a:p>
            <a:r>
              <a:rPr lang="en-US" sz="1900" dirty="0">
                <a:solidFill>
                  <a:srgbClr val="002F5E"/>
                </a:solidFill>
                <a:latin typeface="Arial" charset="0"/>
                <a:ea typeface="Arial" charset="0"/>
                <a:cs typeface="Arial" charset="0"/>
              </a:rPr>
              <a:t>Annex A (5/5).</a:t>
            </a:r>
            <a:r>
              <a:rPr lang="en-US" sz="1900" b="1" dirty="0">
                <a:solidFill>
                  <a:srgbClr val="002F5E"/>
                </a:solidFill>
                <a:latin typeface="Arial" charset="0"/>
                <a:ea typeface="Arial" charset="0"/>
                <a:cs typeface="Arial" charset="0"/>
              </a:rPr>
              <a:t>SENIOR ASSOCIATE:</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6540"/>
            <a:ext cx="9628094" cy="6964540"/>
          </a:xfrm>
          <a:prstGeom prst="rect">
            <a:avLst/>
          </a:prstGeom>
        </p:spPr>
      </p:pic>
      <p:grpSp>
        <p:nvGrpSpPr>
          <p:cNvPr id="5" name="Group 4"/>
          <p:cNvGrpSpPr/>
          <p:nvPr/>
        </p:nvGrpSpPr>
        <p:grpSpPr>
          <a:xfrm>
            <a:off x="3324125" y="998913"/>
            <a:ext cx="3143909" cy="2484954"/>
            <a:chOff x="3324126" y="2554941"/>
            <a:chExt cx="3143909" cy="2484954"/>
          </a:xfrm>
        </p:grpSpPr>
        <p:sp>
          <p:nvSpPr>
            <p:cNvPr id="6" name="Rectangle 5"/>
            <p:cNvSpPr/>
            <p:nvPr/>
          </p:nvSpPr>
          <p:spPr>
            <a:xfrm>
              <a:off x="3324126" y="2554941"/>
              <a:ext cx="3143909" cy="24849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24126" y="2691247"/>
              <a:ext cx="3032462" cy="2348648"/>
            </a:xfrm>
            <a:prstGeom prst="rect">
              <a:avLst/>
            </a:prstGeom>
          </p:spPr>
        </p:pic>
      </p:grpSp>
      <p:sp>
        <p:nvSpPr>
          <p:cNvPr id="8" name="TextBox 8">
            <a:extLst>
              <a:ext uri="{FF2B5EF4-FFF2-40B4-BE49-F238E27FC236}">
                <a16:creationId xmlns:a16="http://schemas.microsoft.com/office/drawing/2014/main" id="{93A7D7FD-EF1A-4780-8306-F545C9A084E1}"/>
              </a:ext>
            </a:extLst>
          </p:cNvPr>
          <p:cNvSpPr txBox="1"/>
          <p:nvPr/>
        </p:nvSpPr>
        <p:spPr>
          <a:xfrm>
            <a:off x="3203321" y="3742110"/>
            <a:ext cx="3273393" cy="369332"/>
          </a:xfrm>
          <a:prstGeom prst="rect">
            <a:avLst/>
          </a:prstGeom>
          <a:noFill/>
        </p:spPr>
        <p:txBody>
          <a:bodyPr wrap="square" rtlCol="0">
            <a:spAutoFit/>
          </a:bodyPr>
          <a:lstStyle/>
          <a:p>
            <a:pPr algn="ctr"/>
            <a:r>
              <a:rPr lang="en-US" b="1" dirty="0">
                <a:solidFill>
                  <a:srgbClr val="002F5E"/>
                </a:solidFill>
                <a:latin typeface="Arial" charset="0"/>
                <a:ea typeface="Arial" charset="0"/>
                <a:cs typeface="Arial" charset="0"/>
              </a:rPr>
              <a:t>ANNEX B</a:t>
            </a:r>
          </a:p>
        </p:txBody>
      </p:sp>
      <p:cxnSp>
        <p:nvCxnSpPr>
          <p:cNvPr id="10" name="Straight Connector 9">
            <a:extLst>
              <a:ext uri="{FF2B5EF4-FFF2-40B4-BE49-F238E27FC236}">
                <a16:creationId xmlns:a16="http://schemas.microsoft.com/office/drawing/2014/main" id="{22716018-E432-4BCB-9448-07B0C577EE00}"/>
              </a:ext>
            </a:extLst>
          </p:cNvPr>
          <p:cNvCxnSpPr/>
          <p:nvPr/>
        </p:nvCxnSpPr>
        <p:spPr>
          <a:xfrm>
            <a:off x="4571661" y="4186430"/>
            <a:ext cx="536713" cy="0"/>
          </a:xfrm>
          <a:prstGeom prst="line">
            <a:avLst/>
          </a:prstGeom>
          <a:ln w="38100">
            <a:solidFill>
              <a:srgbClr val="002F5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966345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18334" y="329784"/>
            <a:ext cx="59961" cy="442209"/>
          </a:xfrm>
          <a:prstGeom prst="rect">
            <a:avLst/>
          </a:prstGeom>
          <a:solidFill>
            <a:srgbClr val="002F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16791" y="369540"/>
            <a:ext cx="7050809" cy="384721"/>
          </a:xfrm>
          <a:prstGeom prst="rect">
            <a:avLst/>
          </a:prstGeom>
          <a:noFill/>
        </p:spPr>
        <p:txBody>
          <a:bodyPr wrap="square" rtlCol="0">
            <a:spAutoFit/>
          </a:bodyPr>
          <a:lstStyle/>
          <a:p>
            <a:r>
              <a:rPr lang="en-US" sz="1900" dirty="0">
                <a:solidFill>
                  <a:srgbClr val="002F5E"/>
                </a:solidFill>
                <a:latin typeface="Arial" charset="0"/>
                <a:ea typeface="Arial" charset="0"/>
                <a:cs typeface="Arial" charset="0"/>
              </a:rPr>
              <a:t>Annex B (1/6).</a:t>
            </a:r>
            <a:r>
              <a:rPr lang="en-US" sz="1900" b="1" dirty="0">
                <a:solidFill>
                  <a:srgbClr val="002F5E"/>
                </a:solidFill>
                <a:latin typeface="Arial" charset="0"/>
                <a:ea typeface="Arial" charset="0"/>
                <a:cs typeface="Arial" charset="0"/>
              </a:rPr>
              <a:t> WHAT SETS US APART?</a:t>
            </a:r>
          </a:p>
        </p:txBody>
      </p:sp>
      <p:sp>
        <p:nvSpPr>
          <p:cNvPr id="10" name="Rectangle 9"/>
          <p:cNvSpPr/>
          <p:nvPr/>
        </p:nvSpPr>
        <p:spPr>
          <a:xfrm>
            <a:off x="3496949" y="1018427"/>
            <a:ext cx="2157444" cy="815009"/>
          </a:xfrm>
          <a:prstGeom prst="rect">
            <a:avLst/>
          </a:prstGeom>
          <a:gradFill flip="none" rotWithShape="1">
            <a:gsLst>
              <a:gs pos="38000">
                <a:srgbClr val="002F5E"/>
              </a:gs>
              <a:gs pos="99000">
                <a:srgbClr val="005993"/>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496949" y="1922620"/>
            <a:ext cx="2157444" cy="119272"/>
          </a:xfrm>
          <a:prstGeom prst="rect">
            <a:avLst/>
          </a:prstGeom>
          <a:gradFill flip="none" rotWithShape="1">
            <a:gsLst>
              <a:gs pos="38000">
                <a:srgbClr val="002F5E"/>
              </a:gs>
              <a:gs pos="99000">
                <a:srgbClr val="005993"/>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18900000">
            <a:off x="4467732" y="1929615"/>
            <a:ext cx="196000" cy="184796"/>
          </a:xfrm>
          <a:prstGeom prst="rtTriangle">
            <a:avLst/>
          </a:prstGeom>
          <a:solidFill>
            <a:srgbClr val="002F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28650" y="2409058"/>
            <a:ext cx="7905750" cy="3108543"/>
          </a:xfrm>
          <a:prstGeom prst="rect">
            <a:avLst/>
          </a:prstGeom>
        </p:spPr>
        <p:txBody>
          <a:bodyPr wrap="square">
            <a:spAutoFit/>
          </a:bodyPr>
          <a:lstStyle/>
          <a:p>
            <a:pPr marL="180975" indent="-180975" algn="just">
              <a:spcAft>
                <a:spcPts val="600"/>
              </a:spcAft>
            </a:pPr>
            <a:r>
              <a:rPr lang="ro-RO" sz="1200" b="1" dirty="0">
                <a:solidFill>
                  <a:srgbClr val="002F5E"/>
                </a:solidFill>
                <a:latin typeface="Arial" panose="020B0604020202020204" pitchFamily="34" charset="0"/>
                <a:ea typeface="Helvetica Neue Light" charset="0"/>
                <a:cs typeface="Arial" panose="020B0604020202020204" pitchFamily="34" charset="0"/>
              </a:rPr>
              <a:t>●</a:t>
            </a:r>
            <a:r>
              <a:rPr lang="ro-RO" sz="1200" dirty="0">
                <a:solidFill>
                  <a:srgbClr val="005993"/>
                </a:solidFill>
                <a:latin typeface="Arial" panose="020B0604020202020204" pitchFamily="34" charset="0"/>
                <a:ea typeface="Helvetica Neue Light" charset="0"/>
                <a:cs typeface="Arial" panose="020B0604020202020204" pitchFamily="34" charset="0"/>
              </a:rPr>
              <a:t> </a:t>
            </a:r>
            <a:r>
              <a:rPr lang="es-MX" sz="1200" dirty="0">
                <a:solidFill>
                  <a:srgbClr val="005993"/>
                </a:solidFill>
                <a:latin typeface="Arial" panose="020B0604020202020204" pitchFamily="34" charset="0"/>
                <a:ea typeface="Helvetica Neue Light" charset="0"/>
                <a:cs typeface="Arial" panose="020B0604020202020204" pitchFamily="34" charset="0"/>
              </a:rPr>
              <a:t>	</a:t>
            </a:r>
            <a:r>
              <a:rPr lang="en-US" sz="1200" b="1" dirty="0">
                <a:solidFill>
                  <a:srgbClr val="002F5E"/>
                </a:solidFill>
                <a:latin typeface="Arial" panose="020B0604020202020204" pitchFamily="34" charset="0"/>
                <a:ea typeface="Helvetica Neue Light" charset="0"/>
                <a:cs typeface="Arial" panose="020B0604020202020204" pitchFamily="34" charset="0"/>
              </a:rPr>
              <a:t>L</a:t>
            </a:r>
            <a:r>
              <a:rPr lang="en-US" sz="1200" b="1" dirty="0">
                <a:solidFill>
                  <a:srgbClr val="002F5E"/>
                </a:solidFill>
                <a:latin typeface="Arial" panose="020B0604020202020204" pitchFamily="34" charset="0"/>
                <a:ea typeface="Arial" charset="0"/>
                <a:cs typeface="Arial" panose="020B0604020202020204" pitchFamily="34" charset="0"/>
              </a:rPr>
              <a:t>egal framework. </a:t>
            </a:r>
            <a:r>
              <a:rPr lang="en-US" sz="1200" dirty="0">
                <a:solidFill>
                  <a:schemeClr val="tx1">
                    <a:lumMod val="85000"/>
                    <a:lumOff val="15000"/>
                  </a:schemeClr>
                </a:solidFill>
                <a:latin typeface="Arial" panose="020B0604020202020204" pitchFamily="34" charset="0"/>
                <a:cs typeface="Arial" panose="020B0604020202020204" pitchFamily="34" charset="0"/>
              </a:rPr>
              <a:t>International, constitutional, legal and administrative applicable to the most relevant economical activities in Mexico. We have participated since its creation and/or amendments, as well as in its daily implementation.</a:t>
            </a:r>
            <a:endParaRPr lang="en-US" sz="1200" b="1" dirty="0">
              <a:solidFill>
                <a:srgbClr val="002F5E"/>
              </a:solidFill>
              <a:latin typeface="Arial" panose="020B0604020202020204" pitchFamily="34" charset="0"/>
              <a:ea typeface="Arial" charset="0"/>
              <a:cs typeface="Arial" panose="020B0604020202020204" pitchFamily="34" charset="0"/>
            </a:endParaRPr>
          </a:p>
          <a:p>
            <a:pPr marL="180975" indent="-180975" algn="just">
              <a:spcAft>
                <a:spcPts val="600"/>
              </a:spcAft>
            </a:pPr>
            <a:r>
              <a:rPr lang="en-US" sz="1200" b="1" dirty="0">
                <a:solidFill>
                  <a:srgbClr val="002F5E"/>
                </a:solidFill>
                <a:latin typeface="Arial" panose="020B0604020202020204" pitchFamily="34" charset="0"/>
                <a:ea typeface="Helvetica Neue Light" charset="0"/>
                <a:cs typeface="Arial" panose="020B0604020202020204" pitchFamily="34" charset="0"/>
              </a:rPr>
              <a:t>● 	Market behavior </a:t>
            </a:r>
            <a:r>
              <a:rPr lang="en-US" sz="1200" dirty="0">
                <a:solidFill>
                  <a:schemeClr val="tx1">
                    <a:lumMod val="85000"/>
                    <a:lumOff val="15000"/>
                  </a:schemeClr>
                </a:solidFill>
                <a:latin typeface="Arial" panose="020B0604020202020204" pitchFamily="34" charset="0"/>
                <a:cs typeface="Arial" panose="020B0604020202020204" pitchFamily="34" charset="0"/>
              </a:rPr>
              <a:t>and relevant economic and financial factors that influence the decision-making process</a:t>
            </a:r>
            <a:r>
              <a:rPr lang="en-US" sz="1200" b="1" dirty="0">
                <a:solidFill>
                  <a:srgbClr val="002F5E"/>
                </a:solidFill>
                <a:latin typeface="Arial" panose="020B0604020202020204" pitchFamily="34" charset="0"/>
                <a:ea typeface="Helvetica Neue Light" charset="0"/>
                <a:cs typeface="Arial" panose="020B0604020202020204" pitchFamily="34" charset="0"/>
              </a:rPr>
              <a:t>. </a:t>
            </a:r>
            <a:endParaRPr lang="en-US" sz="1200" b="1" dirty="0">
              <a:solidFill>
                <a:schemeClr val="tx1">
                  <a:lumMod val="85000"/>
                  <a:lumOff val="15000"/>
                </a:schemeClr>
              </a:solidFill>
              <a:latin typeface="Arial" panose="020B0604020202020204" pitchFamily="34" charset="0"/>
              <a:ea typeface="Arial" charset="0"/>
              <a:cs typeface="Arial" panose="020B0604020202020204" pitchFamily="34" charset="0"/>
            </a:endParaRPr>
          </a:p>
          <a:p>
            <a:pPr marL="180975" indent="-180975" algn="just">
              <a:spcAft>
                <a:spcPts val="600"/>
              </a:spcAft>
            </a:pPr>
            <a:r>
              <a:rPr lang="en-US" sz="1200" b="1" dirty="0">
                <a:solidFill>
                  <a:srgbClr val="002F5E"/>
                </a:solidFill>
                <a:latin typeface="Arial" panose="020B0604020202020204" pitchFamily="34" charset="0"/>
                <a:ea typeface="Helvetica Neue Light" charset="0"/>
                <a:cs typeface="Arial" panose="020B0604020202020204" pitchFamily="34" charset="0"/>
              </a:rPr>
              <a:t>● 	Government procedures:</a:t>
            </a:r>
          </a:p>
          <a:p>
            <a:pPr marL="361950" indent="-180975" algn="just">
              <a:spcAft>
                <a:spcPts val="600"/>
              </a:spcAft>
              <a:buFont typeface="Wingdings" panose="05000000000000000000" pitchFamily="2" charset="2"/>
              <a:buChar char="ü"/>
            </a:pPr>
            <a:r>
              <a:rPr lang="en-US" sz="1200" dirty="0">
                <a:solidFill>
                  <a:schemeClr val="tx1">
                    <a:lumMod val="85000"/>
                    <a:lumOff val="15000"/>
                  </a:schemeClr>
                </a:solidFill>
                <a:latin typeface="Arial" panose="020B0604020202020204" pitchFamily="34" charset="0"/>
                <a:cs typeface="Arial" panose="020B0604020202020204" pitchFamily="34" charset="0"/>
              </a:rPr>
              <a:t>Executive (federal or local): regulation, authorization, execution and/or supervision, as well as processes related to decision-making processes about public policy, programs and budgeting.</a:t>
            </a:r>
          </a:p>
          <a:p>
            <a:pPr marL="361950" indent="-180975" algn="just">
              <a:spcAft>
                <a:spcPts val="600"/>
              </a:spcAft>
              <a:buFont typeface="Wingdings" panose="05000000000000000000" pitchFamily="2" charset="2"/>
              <a:buChar char="ü"/>
            </a:pPr>
            <a:r>
              <a:rPr lang="en-US" sz="1200" dirty="0">
                <a:solidFill>
                  <a:schemeClr val="tx1">
                    <a:lumMod val="85000"/>
                    <a:lumOff val="15000"/>
                  </a:schemeClr>
                </a:solidFill>
                <a:latin typeface="Arial" panose="020B0604020202020204" pitchFamily="34" charset="0"/>
                <a:cs typeface="Arial" panose="020B0604020202020204" pitchFamily="34" charset="0"/>
              </a:rPr>
              <a:t>Legislative: technical, legal and political processes, as well as auditing and accountability.</a:t>
            </a:r>
          </a:p>
          <a:p>
            <a:pPr marL="361950" indent="-180975" algn="just">
              <a:spcAft>
                <a:spcPts val="600"/>
              </a:spcAft>
              <a:buFont typeface="Wingdings" panose="05000000000000000000" pitchFamily="2" charset="2"/>
              <a:buChar char="ü"/>
            </a:pPr>
            <a:r>
              <a:rPr lang="en-US" sz="1200" dirty="0">
                <a:solidFill>
                  <a:schemeClr val="tx1">
                    <a:lumMod val="85000"/>
                    <a:lumOff val="15000"/>
                  </a:schemeClr>
                </a:solidFill>
                <a:latin typeface="Arial" panose="020B0604020202020204" pitchFamily="34" charset="0"/>
                <a:cs typeface="Arial" panose="020B0604020202020204" pitchFamily="34" charset="0"/>
              </a:rPr>
              <a:t>Judicial: National Supreme Court, federal and local courts. </a:t>
            </a:r>
            <a:endParaRPr lang="en-US" sz="1200" dirty="0">
              <a:solidFill>
                <a:schemeClr val="tx1">
                  <a:lumMod val="85000"/>
                  <a:lumOff val="15000"/>
                </a:schemeClr>
              </a:solidFill>
              <a:latin typeface="Arial" panose="020B0604020202020204" pitchFamily="34" charset="0"/>
              <a:ea typeface="Helvetica Neue Light" charset="0"/>
              <a:cs typeface="Arial" panose="020B0604020202020204" pitchFamily="34" charset="0"/>
            </a:endParaRPr>
          </a:p>
          <a:p>
            <a:pPr marL="180975" indent="-180975" algn="just">
              <a:spcAft>
                <a:spcPts val="600"/>
              </a:spcAft>
            </a:pPr>
            <a:r>
              <a:rPr lang="en-US" sz="1200" b="1" dirty="0">
                <a:solidFill>
                  <a:srgbClr val="002F5E"/>
                </a:solidFill>
                <a:latin typeface="Arial" panose="020B0604020202020204" pitchFamily="34" charset="0"/>
                <a:ea typeface="Helvetica Neue Light" charset="0"/>
                <a:cs typeface="Arial" panose="020B0604020202020204" pitchFamily="34" charset="0"/>
              </a:rPr>
              <a:t>●</a:t>
            </a:r>
            <a:r>
              <a:rPr lang="en-US" sz="1200" b="1" dirty="0">
                <a:solidFill>
                  <a:srgbClr val="002F5E"/>
                </a:solidFill>
                <a:latin typeface="Arial" panose="020B0604020202020204" pitchFamily="34" charset="0"/>
                <a:ea typeface="Arial" charset="0"/>
                <a:cs typeface="Arial" panose="020B0604020202020204" pitchFamily="34" charset="0"/>
              </a:rPr>
              <a:t> 	Enterprises and institutional uses and practices </a:t>
            </a:r>
            <a:r>
              <a:rPr lang="en-US" sz="1200" dirty="0">
                <a:solidFill>
                  <a:schemeClr val="tx1">
                    <a:lumMod val="85000"/>
                    <a:lumOff val="15000"/>
                  </a:schemeClr>
                </a:solidFill>
                <a:latin typeface="Arial" panose="020B0604020202020204" pitchFamily="34" charset="0"/>
                <a:cs typeface="Arial" panose="020B0604020202020204" pitchFamily="34" charset="0"/>
              </a:rPr>
              <a:t>in  their daily activities and decision-making process.</a:t>
            </a:r>
          </a:p>
          <a:p>
            <a:pPr marL="180975" indent="-180975" algn="just">
              <a:spcAft>
                <a:spcPts val="600"/>
              </a:spcAft>
            </a:pPr>
            <a:r>
              <a:rPr lang="en-US" sz="1200" dirty="0">
                <a:solidFill>
                  <a:schemeClr val="tx1">
                    <a:lumMod val="85000"/>
                    <a:lumOff val="15000"/>
                  </a:schemeClr>
                </a:solidFill>
                <a:latin typeface="Arial" panose="020B0604020202020204" pitchFamily="34" charset="0"/>
                <a:cs typeface="Arial" panose="020B0604020202020204" pitchFamily="34" charset="0"/>
              </a:rPr>
              <a:t> 	</a:t>
            </a:r>
            <a:endParaRPr lang="en-US" sz="1200" dirty="0">
              <a:solidFill>
                <a:srgbClr val="005993"/>
              </a:solidFill>
              <a:latin typeface="Arial" panose="020B0604020202020204" pitchFamily="34" charset="0"/>
              <a:ea typeface="Helvetica Neue Light" charset="0"/>
              <a:cs typeface="Arial" panose="020B0604020202020204" pitchFamily="34" charset="0"/>
            </a:endParaRPr>
          </a:p>
          <a:p>
            <a:pPr marL="180975" indent="-180975" algn="just">
              <a:spcAft>
                <a:spcPts val="600"/>
              </a:spcAft>
            </a:pPr>
            <a:r>
              <a:rPr lang="en-US" sz="1200" b="1" dirty="0">
                <a:solidFill>
                  <a:srgbClr val="002F5E"/>
                </a:solidFill>
                <a:latin typeface="Arial" panose="020B0604020202020204" pitchFamily="34" charset="0"/>
                <a:ea typeface="Helvetica Neue Light" charset="0"/>
                <a:cs typeface="Arial" panose="020B0604020202020204" pitchFamily="34" charset="0"/>
              </a:rPr>
              <a:t>●</a:t>
            </a:r>
            <a:r>
              <a:rPr lang="en-US" sz="1200" b="1" dirty="0">
                <a:solidFill>
                  <a:srgbClr val="002F5E"/>
                </a:solidFill>
                <a:latin typeface="Arial" panose="020B0604020202020204" pitchFamily="34" charset="0"/>
                <a:ea typeface="Arial" charset="0"/>
                <a:cs typeface="Arial" panose="020B0604020202020204" pitchFamily="34" charset="0"/>
              </a:rPr>
              <a:t> 	Social and political factors </a:t>
            </a:r>
            <a:r>
              <a:rPr lang="en-US" sz="1200" dirty="0">
                <a:solidFill>
                  <a:schemeClr val="tx1">
                    <a:lumMod val="85000"/>
                    <a:lumOff val="15000"/>
                  </a:schemeClr>
                </a:solidFill>
                <a:latin typeface="Arial" panose="020B0604020202020204" pitchFamily="34" charset="0"/>
                <a:cs typeface="Arial" panose="020B0604020202020204" pitchFamily="34" charset="0"/>
              </a:rPr>
              <a:t>that impact the economic and commercial activities in the private and public sector.</a:t>
            </a:r>
            <a:endParaRPr lang="en-US" sz="1200" dirty="0">
              <a:solidFill>
                <a:schemeClr val="tx1">
                  <a:lumMod val="85000"/>
                  <a:lumOff val="15000"/>
                </a:schemeClr>
              </a:solidFill>
              <a:latin typeface="Arial" panose="020B0604020202020204" pitchFamily="34" charset="0"/>
              <a:ea typeface="Arial" charset="0"/>
              <a:cs typeface="Arial" panose="020B0604020202020204" pitchFamily="34" charset="0"/>
            </a:endParaRPr>
          </a:p>
        </p:txBody>
      </p:sp>
      <p:sp>
        <p:nvSpPr>
          <p:cNvPr id="26" name="TextBox 25"/>
          <p:cNvSpPr txBox="1"/>
          <p:nvPr/>
        </p:nvSpPr>
        <p:spPr>
          <a:xfrm>
            <a:off x="3507057" y="1272041"/>
            <a:ext cx="2560205" cy="307777"/>
          </a:xfrm>
          <a:prstGeom prst="rect">
            <a:avLst/>
          </a:prstGeom>
          <a:noFill/>
        </p:spPr>
        <p:txBody>
          <a:bodyPr wrap="square" rtlCol="0">
            <a:spAutoFit/>
          </a:bodyPr>
          <a:lstStyle/>
          <a:p>
            <a:pPr algn="ctr"/>
            <a:r>
              <a:rPr lang="en-US" sz="1400" b="1" dirty="0">
                <a:solidFill>
                  <a:schemeClr val="bg1"/>
                </a:solidFill>
                <a:latin typeface="Arial" charset="0"/>
                <a:ea typeface="Arial" charset="0"/>
                <a:cs typeface="Arial" charset="0"/>
              </a:rPr>
              <a:t>KNOWLEDGE</a:t>
            </a:r>
          </a:p>
        </p:txBody>
      </p:sp>
      <p:pic>
        <p:nvPicPr>
          <p:cNvPr id="27" name="Picture 2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29932" y="1140767"/>
            <a:ext cx="554617" cy="575948"/>
          </a:xfrm>
          <a:prstGeom prst="rect">
            <a:avLst/>
          </a:prstGeom>
        </p:spPr>
      </p:pic>
      <p:sp>
        <p:nvSpPr>
          <p:cNvPr id="11" name="TextBox 13">
            <a:extLst>
              <a:ext uri="{FF2B5EF4-FFF2-40B4-BE49-F238E27FC236}">
                <a16:creationId xmlns:a16="http://schemas.microsoft.com/office/drawing/2014/main" id="{4E531611-CE6A-46A3-A1B0-83491AAA0F48}"/>
              </a:ext>
            </a:extLst>
          </p:cNvPr>
          <p:cNvSpPr txBox="1"/>
          <p:nvPr/>
        </p:nvSpPr>
        <p:spPr>
          <a:xfrm>
            <a:off x="7620000" y="340255"/>
            <a:ext cx="1524000" cy="246221"/>
          </a:xfrm>
          <a:prstGeom prst="rect">
            <a:avLst/>
          </a:prstGeom>
          <a:noFill/>
        </p:spPr>
        <p:txBody>
          <a:bodyPr wrap="square" rtlCol="0">
            <a:spAutoFit/>
          </a:bodyPr>
          <a:lstStyle/>
          <a:p>
            <a:pPr algn="r"/>
            <a:r>
              <a:rPr lang="en-US" sz="1000" b="1" dirty="0">
                <a:solidFill>
                  <a:srgbClr val="005993"/>
                </a:solidFill>
                <a:latin typeface="Arial" charset="0"/>
                <a:ea typeface="Arial" charset="0"/>
                <a:cs typeface="Arial" charset="0"/>
              </a:rPr>
              <a:t>www.dlgabogados.mx</a:t>
            </a:r>
          </a:p>
        </p:txBody>
      </p:sp>
    </p:spTree>
    <p:extLst>
      <p:ext uri="{BB962C8B-B14F-4D97-AF65-F5344CB8AC3E}">
        <p14:creationId xmlns:p14="http://schemas.microsoft.com/office/powerpoint/2010/main" val="1750320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18334" y="329784"/>
            <a:ext cx="59961" cy="442209"/>
          </a:xfrm>
          <a:prstGeom prst="rect">
            <a:avLst/>
          </a:prstGeom>
          <a:solidFill>
            <a:srgbClr val="002F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10800000">
            <a:off x="3496070" y="1018427"/>
            <a:ext cx="2157444" cy="815009"/>
          </a:xfrm>
          <a:prstGeom prst="rect">
            <a:avLst/>
          </a:prstGeom>
          <a:gradFill flip="none" rotWithShape="1">
            <a:gsLst>
              <a:gs pos="38000">
                <a:srgbClr val="002F5E"/>
              </a:gs>
              <a:gs pos="99000">
                <a:srgbClr val="005993"/>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rot="10800000">
            <a:off x="3496070" y="1922620"/>
            <a:ext cx="2157444" cy="119272"/>
          </a:xfrm>
          <a:prstGeom prst="rect">
            <a:avLst/>
          </a:prstGeom>
          <a:gradFill flip="none" rotWithShape="1">
            <a:gsLst>
              <a:gs pos="38000">
                <a:srgbClr val="002F5E"/>
              </a:gs>
              <a:gs pos="99000">
                <a:srgbClr val="005993"/>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ight Triangle 18"/>
          <p:cNvSpPr/>
          <p:nvPr/>
        </p:nvSpPr>
        <p:spPr>
          <a:xfrm rot="18900000">
            <a:off x="4466853" y="1929615"/>
            <a:ext cx="196000" cy="184796"/>
          </a:xfrm>
          <a:prstGeom prst="rtTriangle">
            <a:avLst/>
          </a:prstGeom>
          <a:solidFill>
            <a:srgbClr val="002F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600075" y="2357076"/>
            <a:ext cx="7962900" cy="3293209"/>
          </a:xfrm>
          <a:prstGeom prst="rect">
            <a:avLst/>
          </a:prstGeom>
        </p:spPr>
        <p:txBody>
          <a:bodyPr wrap="square">
            <a:spAutoFit/>
          </a:bodyPr>
          <a:lstStyle/>
          <a:p>
            <a:pPr marL="180975" indent="-180975" algn="just">
              <a:spcAft>
                <a:spcPts val="600"/>
              </a:spcAft>
            </a:pPr>
            <a:r>
              <a:rPr lang="ro-RO" sz="1200" dirty="0">
                <a:solidFill>
                  <a:srgbClr val="005993"/>
                </a:solidFill>
                <a:latin typeface="Arial" panose="020B0604020202020204" pitchFamily="34" charset="0"/>
                <a:ea typeface="Helvetica Neue Light" charset="0"/>
                <a:cs typeface="Arial" panose="020B0604020202020204" pitchFamily="34" charset="0"/>
              </a:rPr>
              <a:t>●</a:t>
            </a:r>
            <a:r>
              <a:rPr lang="ro-RO" sz="1200" dirty="0">
                <a:solidFill>
                  <a:schemeClr val="tx1">
                    <a:lumMod val="65000"/>
                    <a:lumOff val="35000"/>
                  </a:schemeClr>
                </a:solidFill>
                <a:latin typeface="Arial" panose="020B0604020202020204" pitchFamily="34" charset="0"/>
                <a:ea typeface="Helvetica Neue Light" charset="0"/>
                <a:cs typeface="Arial" panose="020B0604020202020204" pitchFamily="34" charset="0"/>
              </a:rPr>
              <a:t> </a:t>
            </a:r>
            <a:r>
              <a:rPr lang="es-MX" sz="1200" dirty="0">
                <a:solidFill>
                  <a:schemeClr val="tx1">
                    <a:lumMod val="65000"/>
                    <a:lumOff val="35000"/>
                  </a:schemeClr>
                </a:solidFill>
                <a:latin typeface="Arial" panose="020B0604020202020204" pitchFamily="34" charset="0"/>
                <a:ea typeface="Helvetica Neue Light" charset="0"/>
                <a:cs typeface="Arial" panose="020B0604020202020204" pitchFamily="34" charset="0"/>
              </a:rPr>
              <a:t> </a:t>
            </a:r>
            <a:r>
              <a:rPr lang="en-US" sz="1200" dirty="0">
                <a:latin typeface="Arial" panose="020B0604020202020204" pitchFamily="34" charset="0"/>
                <a:cs typeface="Arial" panose="020B0604020202020204" pitchFamily="34" charset="0"/>
              </a:rPr>
              <a:t>Over 25 years working </a:t>
            </a:r>
            <a:r>
              <a:rPr lang="en-US" sz="1200" b="1" dirty="0">
                <a:solidFill>
                  <a:srgbClr val="002F5E"/>
                </a:solidFill>
                <a:latin typeface="Arial" panose="020B0604020202020204" pitchFamily="34" charset="0"/>
                <a:cs typeface="Arial" panose="020B0604020202020204" pitchFamily="34" charset="0"/>
              </a:rPr>
              <a:t>under the highest professional and ethical standards</a:t>
            </a:r>
            <a:r>
              <a:rPr lang="en-US" sz="1200" dirty="0">
                <a:solidFill>
                  <a:schemeClr val="tx1">
                    <a:lumMod val="85000"/>
                    <a:lumOff val="15000"/>
                  </a:schemeClr>
                </a:solidFill>
                <a:latin typeface="Arial" panose="020B0604020202020204" pitchFamily="34" charset="0"/>
                <a:cs typeface="Arial" panose="020B0604020202020204" pitchFamily="34" charset="0"/>
              </a:rPr>
              <a:t>,</a:t>
            </a:r>
            <a:r>
              <a:rPr lang="en-US" sz="1200" dirty="0">
                <a:latin typeface="Arial" panose="020B0604020202020204" pitchFamily="34" charset="0"/>
                <a:cs typeface="Arial" panose="020B0604020202020204" pitchFamily="34" charset="0"/>
              </a:rPr>
              <a:t> as heads of the most relevant legal areas within Mexico’s Federal Government: </a:t>
            </a:r>
          </a:p>
          <a:p>
            <a:pPr marL="360363" indent="-180975" algn="just">
              <a:spcAft>
                <a:spcPts val="600"/>
              </a:spcAft>
              <a:buFont typeface="Arial" panose="020B0604020202020204" pitchFamily="34" charset="0"/>
              <a:buChar char="-"/>
            </a:pPr>
            <a:r>
              <a:rPr lang="en-US" sz="1200" dirty="0">
                <a:solidFill>
                  <a:schemeClr val="tx1">
                    <a:lumMod val="85000"/>
                    <a:lumOff val="15000"/>
                  </a:schemeClr>
                </a:solidFill>
                <a:latin typeface="Arial" panose="020B0604020202020204" pitchFamily="34" charset="0"/>
                <a:ea typeface="Arial" charset="0"/>
                <a:cs typeface="Arial" panose="020B0604020202020204" pitchFamily="34" charset="0"/>
              </a:rPr>
              <a:t>Fiscal Attorney General of the Federation. Ministry of Finance. (SHCP)</a:t>
            </a:r>
          </a:p>
          <a:p>
            <a:pPr marL="360363" indent="-180975" algn="just">
              <a:spcAft>
                <a:spcPts val="600"/>
              </a:spcAft>
              <a:buFont typeface="Arial" panose="020B0604020202020204" pitchFamily="34" charset="0"/>
              <a:buChar char="-"/>
            </a:pPr>
            <a:r>
              <a:rPr lang="en-US" sz="1200" dirty="0">
                <a:solidFill>
                  <a:schemeClr val="tx1">
                    <a:lumMod val="85000"/>
                    <a:lumOff val="15000"/>
                  </a:schemeClr>
                </a:solidFill>
                <a:latin typeface="Arial" panose="020B0604020202020204" pitchFamily="34" charset="0"/>
                <a:ea typeface="Arial" charset="0"/>
                <a:cs typeface="Arial" panose="020B0604020202020204" pitchFamily="34" charset="0"/>
              </a:rPr>
              <a:t>Under minister of Legal Affairs and Human Rights. Ministry of the Interior. (SEGOB)</a:t>
            </a:r>
          </a:p>
          <a:p>
            <a:pPr marL="360363" indent="-180975" algn="just">
              <a:spcAft>
                <a:spcPts val="600"/>
              </a:spcAft>
              <a:buFont typeface="Arial" panose="020B0604020202020204" pitchFamily="34" charset="0"/>
              <a:buChar char="-"/>
            </a:pPr>
            <a:r>
              <a:rPr lang="en-US" sz="1200" dirty="0">
                <a:solidFill>
                  <a:schemeClr val="tx1">
                    <a:lumMod val="85000"/>
                    <a:lumOff val="15000"/>
                  </a:schemeClr>
                </a:solidFill>
                <a:latin typeface="Arial" panose="020B0604020202020204" pitchFamily="34" charset="0"/>
                <a:ea typeface="Arial" charset="0"/>
                <a:cs typeface="Arial" panose="020B0604020202020204" pitchFamily="34" charset="0"/>
              </a:rPr>
              <a:t>Deputy Fiscal Attorney General of the Federation on the areas of Legislation and Consultation, Financial Affairs and Litigation. Ministry of Finance. (SHCP)</a:t>
            </a:r>
          </a:p>
          <a:p>
            <a:pPr marL="360363" indent="-180975" algn="just">
              <a:spcAft>
                <a:spcPts val="600"/>
              </a:spcAft>
              <a:buFont typeface="Arial" panose="020B0604020202020204" pitchFamily="34" charset="0"/>
              <a:buChar char="-"/>
            </a:pPr>
            <a:r>
              <a:rPr lang="en-US" sz="1200" dirty="0">
                <a:solidFill>
                  <a:schemeClr val="tx1">
                    <a:lumMod val="85000"/>
                    <a:lumOff val="15000"/>
                  </a:schemeClr>
                </a:solidFill>
                <a:latin typeface="Arial" panose="020B0604020202020204" pitchFamily="34" charset="0"/>
                <a:ea typeface="Arial" charset="0"/>
                <a:cs typeface="Arial" panose="020B0604020202020204" pitchFamily="34" charset="0"/>
              </a:rPr>
              <a:t>Attorney General. Ministry of Foreign Affairs. (SRE)</a:t>
            </a:r>
          </a:p>
          <a:p>
            <a:pPr marL="360363" indent="-180975" algn="just">
              <a:spcAft>
                <a:spcPts val="600"/>
              </a:spcAft>
              <a:buFont typeface="Arial" panose="020B0604020202020204" pitchFamily="34" charset="0"/>
              <a:buChar char="-"/>
            </a:pPr>
            <a:r>
              <a:rPr lang="en-US" sz="1200" dirty="0">
                <a:solidFill>
                  <a:schemeClr val="tx1">
                    <a:lumMod val="85000"/>
                    <a:lumOff val="15000"/>
                  </a:schemeClr>
                </a:solidFill>
                <a:latin typeface="Arial" panose="020B0604020202020204" pitchFamily="34" charset="0"/>
                <a:ea typeface="Arial" charset="0"/>
                <a:cs typeface="Arial" panose="020B0604020202020204" pitchFamily="34" charset="0"/>
              </a:rPr>
              <a:t>Legal Affairs General Director at the Under ministry of Expenditure. Ministry of Finance. (SHCP)</a:t>
            </a:r>
          </a:p>
          <a:p>
            <a:pPr marL="360363" indent="-180975" algn="just">
              <a:spcAft>
                <a:spcPts val="600"/>
              </a:spcAft>
              <a:buFont typeface="Arial" panose="020B0604020202020204" pitchFamily="34" charset="0"/>
              <a:buChar char="-"/>
            </a:pPr>
            <a:r>
              <a:rPr lang="en-US" sz="1200" dirty="0">
                <a:solidFill>
                  <a:schemeClr val="tx1">
                    <a:lumMod val="85000"/>
                    <a:lumOff val="15000"/>
                  </a:schemeClr>
                </a:solidFill>
                <a:latin typeface="Arial" panose="020B0604020202020204" pitchFamily="34" charset="0"/>
                <a:ea typeface="Arial" charset="0"/>
                <a:cs typeface="Arial" panose="020B0604020202020204" pitchFamily="34" charset="0"/>
              </a:rPr>
              <a:t>General Director for Legislation and Consultation, as member of the management board of PEMEX, CFE, INFONAVIT, IMSS ISSSTE, among others. </a:t>
            </a:r>
          </a:p>
          <a:p>
            <a:pPr marL="360363" indent="-180975" algn="just">
              <a:spcAft>
                <a:spcPts val="600"/>
              </a:spcAft>
              <a:buFont typeface="Arial" panose="020B0604020202020204" pitchFamily="34" charset="0"/>
              <a:buChar char="-"/>
            </a:pPr>
            <a:r>
              <a:rPr lang="en-US" sz="1200" dirty="0">
                <a:solidFill>
                  <a:schemeClr val="tx1">
                    <a:lumMod val="85000"/>
                    <a:lumOff val="15000"/>
                  </a:schemeClr>
                </a:solidFill>
                <a:latin typeface="Arial" panose="020B0604020202020204" pitchFamily="34" charset="0"/>
                <a:ea typeface="Arial" charset="0"/>
                <a:cs typeface="Arial" panose="020B0604020202020204" pitchFamily="34" charset="0"/>
              </a:rPr>
              <a:t>Legal advisors to the </a:t>
            </a:r>
            <a:r>
              <a:rPr lang="en-US" sz="1200" dirty="0" err="1">
                <a:solidFill>
                  <a:schemeClr val="tx1">
                    <a:lumMod val="85000"/>
                    <a:lumOff val="15000"/>
                  </a:schemeClr>
                </a:solidFill>
                <a:latin typeface="Arial" panose="020B0604020202020204" pitchFamily="34" charset="0"/>
                <a:ea typeface="Arial" charset="0"/>
                <a:cs typeface="Arial" panose="020B0604020202020204" pitchFamily="34" charset="0"/>
              </a:rPr>
              <a:t>Interministerial</a:t>
            </a:r>
            <a:r>
              <a:rPr lang="en-US" sz="1200" dirty="0">
                <a:solidFill>
                  <a:schemeClr val="tx1">
                    <a:lumMod val="85000"/>
                    <a:lumOff val="15000"/>
                  </a:schemeClr>
                </a:solidFill>
                <a:latin typeface="Arial" panose="020B0604020202020204" pitchFamily="34" charset="0"/>
                <a:ea typeface="Arial" charset="0"/>
                <a:cs typeface="Arial" panose="020B0604020202020204" pitchFamily="34" charset="0"/>
              </a:rPr>
              <a:t> Commission of Public Expenditure, Financing and Enterprise Disincorporation.</a:t>
            </a:r>
            <a:endParaRPr lang="ro-RO" sz="1200" dirty="0">
              <a:solidFill>
                <a:schemeClr val="tx1">
                  <a:lumMod val="65000"/>
                  <a:lumOff val="35000"/>
                </a:schemeClr>
              </a:solidFill>
              <a:latin typeface="Arial" panose="020B0604020202020204" pitchFamily="34" charset="0"/>
              <a:ea typeface="Arial" charset="0"/>
              <a:cs typeface="Arial" panose="020B0604020202020204" pitchFamily="34" charset="0"/>
            </a:endParaRPr>
          </a:p>
          <a:p>
            <a:pPr marL="180975" indent="-180975" algn="just">
              <a:spcAft>
                <a:spcPts val="600"/>
              </a:spcAft>
            </a:pPr>
            <a:r>
              <a:rPr lang="ro-RO" sz="1200" dirty="0">
                <a:solidFill>
                  <a:srgbClr val="005993"/>
                </a:solidFill>
                <a:latin typeface="Arial" panose="020B0604020202020204" pitchFamily="34" charset="0"/>
                <a:ea typeface="Helvetica Neue Light" charset="0"/>
                <a:cs typeface="Arial" panose="020B0604020202020204" pitchFamily="34" charset="0"/>
              </a:rPr>
              <a:t>●</a:t>
            </a:r>
            <a:r>
              <a:rPr lang="es-MX" sz="1200" dirty="0">
                <a:solidFill>
                  <a:srgbClr val="005993"/>
                </a:solidFill>
                <a:latin typeface="Arial" panose="020B0604020202020204" pitchFamily="34" charset="0"/>
                <a:ea typeface="Helvetica Neue Light" charset="0"/>
                <a:cs typeface="Arial" panose="020B0604020202020204" pitchFamily="34" charset="0"/>
              </a:rPr>
              <a:t>	</a:t>
            </a:r>
            <a:r>
              <a:rPr lang="en-US" sz="1200" dirty="0">
                <a:solidFill>
                  <a:schemeClr val="tx1">
                    <a:lumMod val="85000"/>
                    <a:lumOff val="15000"/>
                  </a:schemeClr>
                </a:solidFill>
                <a:latin typeface="Arial" panose="020B0604020202020204" pitchFamily="34" charset="0"/>
                <a:cs typeface="Arial" panose="020B0604020202020204" pitchFamily="34" charset="0"/>
              </a:rPr>
              <a:t>We have attended and </a:t>
            </a:r>
            <a:r>
              <a:rPr lang="en-US" sz="1200" b="1" dirty="0">
                <a:solidFill>
                  <a:srgbClr val="002060"/>
                </a:solidFill>
                <a:latin typeface="Arial" panose="020B0604020202020204" pitchFamily="34" charset="0"/>
                <a:cs typeface="Arial" panose="020B0604020202020204" pitchFamily="34" charset="0"/>
              </a:rPr>
              <a:t>resolved several high-profile public-private matters</a:t>
            </a:r>
            <a:r>
              <a:rPr lang="en-US" sz="1200" dirty="0">
                <a:solidFill>
                  <a:srgbClr val="005993"/>
                </a:solidFill>
                <a:latin typeface="Arial" panose="020B0604020202020204" pitchFamily="34" charset="0"/>
                <a:ea typeface="Helvetica Neue Light" charset="0"/>
                <a:cs typeface="Arial" panose="020B0604020202020204" pitchFamily="34" charset="0"/>
              </a:rPr>
              <a:t> </a:t>
            </a:r>
            <a:r>
              <a:rPr lang="en-US" sz="1200" dirty="0">
                <a:solidFill>
                  <a:schemeClr val="tx1">
                    <a:lumMod val="85000"/>
                    <a:lumOff val="15000"/>
                  </a:schemeClr>
                </a:solidFill>
                <a:latin typeface="Arial" panose="020B0604020202020204" pitchFamily="34" charset="0"/>
                <a:cs typeface="Arial" panose="020B0604020202020204" pitchFamily="34" charset="0"/>
              </a:rPr>
              <a:t>with complex economical, political and social components</a:t>
            </a:r>
            <a:r>
              <a:rPr lang="en-US" sz="1200" b="1" dirty="0">
                <a:solidFill>
                  <a:srgbClr val="002060"/>
                </a:solidFill>
                <a:latin typeface="Arial" panose="020B0604020202020204" pitchFamily="34" charset="0"/>
                <a:cs typeface="Arial" panose="020B0604020202020204" pitchFamily="34" charset="0"/>
              </a:rPr>
              <a:t>, while leading multidisciplinary teams. </a:t>
            </a:r>
            <a:endParaRPr lang="ro-RO" sz="1200" dirty="0">
              <a:solidFill>
                <a:schemeClr val="tx1">
                  <a:lumMod val="85000"/>
                  <a:lumOff val="15000"/>
                </a:schemeClr>
              </a:solidFill>
              <a:latin typeface="Arial" panose="020B0604020202020204" pitchFamily="34" charset="0"/>
              <a:ea typeface="Arial" charset="0"/>
              <a:cs typeface="Arial" panose="020B0604020202020204" pitchFamily="34" charset="0"/>
            </a:endParaRPr>
          </a:p>
        </p:txBody>
      </p:sp>
      <p:sp>
        <p:nvSpPr>
          <p:cNvPr id="24" name="TextBox 23"/>
          <p:cNvSpPr txBox="1"/>
          <p:nvPr/>
        </p:nvSpPr>
        <p:spPr>
          <a:xfrm>
            <a:off x="3518395" y="1272041"/>
            <a:ext cx="2816226" cy="307777"/>
          </a:xfrm>
          <a:prstGeom prst="rect">
            <a:avLst/>
          </a:prstGeom>
          <a:noFill/>
        </p:spPr>
        <p:txBody>
          <a:bodyPr wrap="square" rtlCol="0">
            <a:spAutoFit/>
          </a:bodyPr>
          <a:lstStyle/>
          <a:p>
            <a:pPr algn="ctr"/>
            <a:r>
              <a:rPr lang="en-US" sz="1400" b="1" dirty="0">
                <a:solidFill>
                  <a:schemeClr val="bg1"/>
                </a:solidFill>
                <a:latin typeface="Arial" charset="0"/>
                <a:ea typeface="Arial" charset="0"/>
                <a:cs typeface="Arial" charset="0"/>
              </a:rPr>
              <a:t>EXPERIENCE</a:t>
            </a:r>
          </a:p>
        </p:txBody>
      </p:sp>
      <p:pic>
        <p:nvPicPr>
          <p:cNvPr id="29" name="Picture 2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35826" y="1056209"/>
            <a:ext cx="723819" cy="751658"/>
          </a:xfrm>
          <a:prstGeom prst="rect">
            <a:avLst/>
          </a:prstGeom>
        </p:spPr>
      </p:pic>
      <p:sp>
        <p:nvSpPr>
          <p:cNvPr id="26" name="TextBox 8">
            <a:extLst>
              <a:ext uri="{FF2B5EF4-FFF2-40B4-BE49-F238E27FC236}">
                <a16:creationId xmlns:a16="http://schemas.microsoft.com/office/drawing/2014/main" id="{55D70874-A07C-4CC6-81A1-8643EC5B1C5F}"/>
              </a:ext>
            </a:extLst>
          </p:cNvPr>
          <p:cNvSpPr txBox="1"/>
          <p:nvPr/>
        </p:nvSpPr>
        <p:spPr>
          <a:xfrm>
            <a:off x="416791" y="369540"/>
            <a:ext cx="7050809" cy="384721"/>
          </a:xfrm>
          <a:prstGeom prst="rect">
            <a:avLst/>
          </a:prstGeom>
          <a:noFill/>
        </p:spPr>
        <p:txBody>
          <a:bodyPr wrap="square" rtlCol="0">
            <a:spAutoFit/>
          </a:bodyPr>
          <a:lstStyle/>
          <a:p>
            <a:r>
              <a:rPr lang="en-US" sz="1900" dirty="0">
                <a:solidFill>
                  <a:srgbClr val="002F5E"/>
                </a:solidFill>
                <a:latin typeface="Arial" charset="0"/>
                <a:ea typeface="Arial" charset="0"/>
                <a:cs typeface="Arial" charset="0"/>
              </a:rPr>
              <a:t>Annex B (2/6).</a:t>
            </a:r>
            <a:r>
              <a:rPr lang="en-US" sz="1900" b="1" dirty="0">
                <a:solidFill>
                  <a:srgbClr val="002F5E"/>
                </a:solidFill>
                <a:latin typeface="Arial" charset="0"/>
                <a:ea typeface="Arial" charset="0"/>
                <a:cs typeface="Arial" charset="0"/>
              </a:rPr>
              <a:t> WHAT SETS US APART?</a:t>
            </a:r>
          </a:p>
        </p:txBody>
      </p:sp>
      <p:sp>
        <p:nvSpPr>
          <p:cNvPr id="11" name="TextBox 13">
            <a:extLst>
              <a:ext uri="{FF2B5EF4-FFF2-40B4-BE49-F238E27FC236}">
                <a16:creationId xmlns:a16="http://schemas.microsoft.com/office/drawing/2014/main" id="{31066634-067F-4C5E-9B02-B7918E6E1069}"/>
              </a:ext>
            </a:extLst>
          </p:cNvPr>
          <p:cNvSpPr txBox="1"/>
          <p:nvPr/>
        </p:nvSpPr>
        <p:spPr>
          <a:xfrm>
            <a:off x="7620000" y="340255"/>
            <a:ext cx="1524000" cy="246221"/>
          </a:xfrm>
          <a:prstGeom prst="rect">
            <a:avLst/>
          </a:prstGeom>
          <a:noFill/>
        </p:spPr>
        <p:txBody>
          <a:bodyPr wrap="square" rtlCol="0">
            <a:spAutoFit/>
          </a:bodyPr>
          <a:lstStyle/>
          <a:p>
            <a:pPr algn="r"/>
            <a:r>
              <a:rPr lang="en-US" sz="1000" b="1" dirty="0">
                <a:solidFill>
                  <a:srgbClr val="005993"/>
                </a:solidFill>
                <a:latin typeface="Arial" charset="0"/>
                <a:ea typeface="Arial" charset="0"/>
                <a:cs typeface="Arial" charset="0"/>
              </a:rPr>
              <a:t>www.dlgabogados.mx</a:t>
            </a:r>
          </a:p>
        </p:txBody>
      </p:sp>
    </p:spTree>
    <p:extLst>
      <p:ext uri="{BB962C8B-B14F-4D97-AF65-F5344CB8AC3E}">
        <p14:creationId xmlns:p14="http://schemas.microsoft.com/office/powerpoint/2010/main" val="4322047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18334" y="329784"/>
            <a:ext cx="59961" cy="442209"/>
          </a:xfrm>
          <a:prstGeom prst="rect">
            <a:avLst/>
          </a:prstGeom>
          <a:solidFill>
            <a:srgbClr val="002F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394380" y="2333476"/>
            <a:ext cx="8355239" cy="3970318"/>
          </a:xfrm>
          <a:prstGeom prst="rect">
            <a:avLst/>
          </a:prstGeom>
        </p:spPr>
        <p:txBody>
          <a:bodyPr wrap="square">
            <a:spAutoFit/>
          </a:bodyPr>
          <a:lstStyle/>
          <a:p>
            <a:pPr algn="just">
              <a:spcAft>
                <a:spcPts val="600"/>
              </a:spcAft>
            </a:pPr>
            <a:r>
              <a:rPr lang="en-US" sz="1200" dirty="0">
                <a:solidFill>
                  <a:srgbClr val="002F5E"/>
                </a:solidFill>
                <a:latin typeface="Arial" panose="020B0604020202020204" pitchFamily="34" charset="0"/>
                <a:ea typeface="Helvetica Neue Light" charset="0"/>
                <a:cs typeface="Arial" panose="020B0604020202020204" pitchFamily="34" charset="0"/>
              </a:rPr>
              <a:t>● </a:t>
            </a:r>
            <a:r>
              <a:rPr lang="en-US" sz="1200" b="1" dirty="0">
                <a:solidFill>
                  <a:srgbClr val="002F5E"/>
                </a:solidFill>
                <a:latin typeface="Arial" charset="0"/>
                <a:cs typeface="Arial" charset="0"/>
              </a:rPr>
              <a:t>Successful multidisciplinary negotiations: </a:t>
            </a:r>
          </a:p>
          <a:p>
            <a:pPr algn="just">
              <a:spcAft>
                <a:spcPts val="600"/>
              </a:spcAft>
            </a:pPr>
            <a:endParaRPr lang="en-US" sz="1200" dirty="0">
              <a:latin typeface="Arial" charset="0"/>
              <a:ea typeface="Arial" charset="0"/>
              <a:cs typeface="Arial" charset="0"/>
            </a:endParaRPr>
          </a:p>
          <a:p>
            <a:pPr algn="just">
              <a:spcAft>
                <a:spcPts val="600"/>
              </a:spcAft>
            </a:pPr>
            <a:r>
              <a:rPr lang="en-US" sz="1200" b="1" dirty="0">
                <a:latin typeface="Arial" charset="0"/>
                <a:ea typeface="Arial" charset="0"/>
                <a:cs typeface="Arial" charset="0"/>
              </a:rPr>
              <a:t>National</a:t>
            </a:r>
            <a:r>
              <a:rPr lang="en-US" sz="1200" dirty="0">
                <a:latin typeface="Arial" charset="0"/>
                <a:ea typeface="Arial" charset="0"/>
                <a:cs typeface="Arial" charset="0"/>
              </a:rPr>
              <a:t>: </a:t>
            </a:r>
          </a:p>
          <a:p>
            <a:pPr marL="171450" indent="-171450" algn="just">
              <a:spcAft>
                <a:spcPts val="600"/>
              </a:spcAft>
              <a:buFont typeface="Arial" panose="020B0604020202020204" pitchFamily="34" charset="0"/>
              <a:buChar char="-"/>
            </a:pPr>
            <a:r>
              <a:rPr lang="en-US" sz="1200" dirty="0">
                <a:latin typeface="Arial" charset="0"/>
                <a:ea typeface="Arial" charset="0"/>
                <a:cs typeface="Arial" charset="0"/>
              </a:rPr>
              <a:t>Conflicts between stakeholders (concession holders, investors and third parties) and the State (in the sector of energy, infrastructure, transport and communications, human rights, etc.).</a:t>
            </a:r>
          </a:p>
          <a:p>
            <a:pPr marL="171450" indent="-171450" algn="just">
              <a:spcAft>
                <a:spcPts val="600"/>
              </a:spcAft>
              <a:buFont typeface="Arial" panose="020B0604020202020204" pitchFamily="34" charset="0"/>
              <a:buChar char="-"/>
            </a:pPr>
            <a:r>
              <a:rPr lang="en-US" sz="1200" dirty="0">
                <a:latin typeface="Arial" charset="0"/>
                <a:ea typeface="Arial" charset="0"/>
                <a:cs typeface="Arial" charset="0"/>
              </a:rPr>
              <a:t>Federal Budget 1996-2018.</a:t>
            </a:r>
          </a:p>
          <a:p>
            <a:pPr marL="171450" indent="-171450" algn="just">
              <a:spcAft>
                <a:spcPts val="600"/>
              </a:spcAft>
              <a:buFont typeface="Arial" panose="020B0604020202020204" pitchFamily="34" charset="0"/>
              <a:buChar char="-"/>
            </a:pPr>
            <a:r>
              <a:rPr lang="en-US" sz="1200" dirty="0">
                <a:latin typeface="Arial" charset="0"/>
                <a:ea typeface="Arial" charset="0"/>
                <a:cs typeface="Arial" charset="0"/>
              </a:rPr>
              <a:t>Several law amendment processes before the Mexican Congress.</a:t>
            </a:r>
          </a:p>
          <a:p>
            <a:pPr marL="171450" indent="-171450" algn="just">
              <a:spcAft>
                <a:spcPts val="600"/>
              </a:spcAft>
              <a:buFont typeface="Arial" panose="020B0604020202020204" pitchFamily="34" charset="0"/>
              <a:buChar char="-"/>
            </a:pPr>
            <a:r>
              <a:rPr lang="en-US" sz="1200" dirty="0">
                <a:latin typeface="Arial" charset="0"/>
                <a:ea typeface="Arial" charset="0"/>
                <a:cs typeface="Arial" charset="0"/>
              </a:rPr>
              <a:t>PEMEX and CFE labor liabilities.</a:t>
            </a:r>
          </a:p>
          <a:p>
            <a:pPr marL="171450" indent="-171450" algn="just">
              <a:spcAft>
                <a:spcPts val="600"/>
              </a:spcAft>
              <a:buFont typeface="Arial" panose="020B0604020202020204" pitchFamily="34" charset="0"/>
              <a:buChar char="-"/>
            </a:pPr>
            <a:r>
              <a:rPr lang="en-US" sz="1200" dirty="0">
                <a:latin typeface="Arial" charset="0"/>
                <a:ea typeface="Arial" charset="0"/>
                <a:cs typeface="Arial" charset="0"/>
              </a:rPr>
              <a:t>Several financial conflicts between federation and local governments, etc.</a:t>
            </a:r>
          </a:p>
          <a:p>
            <a:pPr marL="171450" indent="-171450" algn="just">
              <a:spcAft>
                <a:spcPts val="600"/>
              </a:spcAft>
              <a:buFont typeface="Arial" panose="020B0604020202020204" pitchFamily="34" charset="0"/>
              <a:buChar char="-"/>
            </a:pPr>
            <a:r>
              <a:rPr lang="en-US" sz="1200" dirty="0">
                <a:latin typeface="Arial" charset="0"/>
                <a:ea typeface="Arial" charset="0"/>
                <a:cs typeface="Arial" charset="0"/>
              </a:rPr>
              <a:t>Negotiation and successful resolution of the early termination of the contract for the provision of long-term services of the “Judicial City” in Oaxaca, saving the State Government 1,200 million pesos.</a:t>
            </a:r>
          </a:p>
          <a:p>
            <a:pPr algn="just">
              <a:spcAft>
                <a:spcPts val="600"/>
              </a:spcAft>
            </a:pPr>
            <a:endParaRPr lang="en-US" sz="1200" b="1" dirty="0">
              <a:latin typeface="Arial" charset="0"/>
              <a:ea typeface="Arial" charset="0"/>
              <a:cs typeface="Arial" charset="0"/>
            </a:endParaRPr>
          </a:p>
          <a:p>
            <a:pPr algn="just">
              <a:spcAft>
                <a:spcPts val="600"/>
              </a:spcAft>
            </a:pPr>
            <a:r>
              <a:rPr lang="en-US" sz="1200" b="1" dirty="0">
                <a:latin typeface="Arial" charset="0"/>
                <a:ea typeface="Arial" charset="0"/>
                <a:cs typeface="Arial" charset="0"/>
              </a:rPr>
              <a:t>International:</a:t>
            </a:r>
            <a:endParaRPr lang="en-US" sz="1200" dirty="0">
              <a:latin typeface="Arial" charset="0"/>
              <a:ea typeface="Arial" charset="0"/>
              <a:cs typeface="Arial" charset="0"/>
            </a:endParaRPr>
          </a:p>
          <a:p>
            <a:pPr marL="171450" indent="-171450" algn="just" fontAlgn="base">
              <a:spcAft>
                <a:spcPts val="600"/>
              </a:spcAft>
              <a:buFont typeface="Arial" panose="020B0604020202020204" pitchFamily="34" charset="0"/>
              <a:buChar char="-"/>
            </a:pPr>
            <a:r>
              <a:rPr lang="en-US" sz="1200" dirty="0">
                <a:latin typeface="Arial" charset="0"/>
                <a:cs typeface="Arial" charset="0"/>
              </a:rPr>
              <a:t>USMCA (NAFTA 2.0), EUMFTA and CPTPP, specifically in the negotiation of SOE’s, anticorruption, energy and public  procurement chapters.</a:t>
            </a:r>
          </a:p>
          <a:p>
            <a:pPr marL="171450" indent="-171450" algn="just" fontAlgn="base">
              <a:spcAft>
                <a:spcPts val="600"/>
              </a:spcAft>
              <a:buFont typeface="Arial" panose="020B0604020202020204" pitchFamily="34" charset="0"/>
              <a:buChar char="-"/>
            </a:pPr>
            <a:r>
              <a:rPr lang="en-US" sz="1200" dirty="0">
                <a:latin typeface="Arial" charset="0"/>
                <a:cs typeface="Arial" charset="0"/>
              </a:rPr>
              <a:t>Delegates and representatives of the Mexican government before forums at the OECD, World Bank, IMF, IMBD, etc. </a:t>
            </a:r>
          </a:p>
        </p:txBody>
      </p:sp>
      <p:sp>
        <p:nvSpPr>
          <p:cNvPr id="26" name="TextBox 8">
            <a:extLst>
              <a:ext uri="{FF2B5EF4-FFF2-40B4-BE49-F238E27FC236}">
                <a16:creationId xmlns:a16="http://schemas.microsoft.com/office/drawing/2014/main" id="{55D70874-A07C-4CC6-81A1-8643EC5B1C5F}"/>
              </a:ext>
            </a:extLst>
          </p:cNvPr>
          <p:cNvSpPr txBox="1"/>
          <p:nvPr/>
        </p:nvSpPr>
        <p:spPr>
          <a:xfrm>
            <a:off x="416791" y="369540"/>
            <a:ext cx="7050809" cy="384721"/>
          </a:xfrm>
          <a:prstGeom prst="rect">
            <a:avLst/>
          </a:prstGeom>
          <a:noFill/>
        </p:spPr>
        <p:txBody>
          <a:bodyPr wrap="square" rtlCol="0">
            <a:spAutoFit/>
          </a:bodyPr>
          <a:lstStyle/>
          <a:p>
            <a:r>
              <a:rPr lang="en-US" sz="1900" dirty="0">
                <a:solidFill>
                  <a:srgbClr val="002F5E"/>
                </a:solidFill>
                <a:latin typeface="Arial" charset="0"/>
                <a:ea typeface="Arial" charset="0"/>
                <a:cs typeface="Arial" charset="0"/>
              </a:rPr>
              <a:t>Annex B (3/6).</a:t>
            </a:r>
            <a:r>
              <a:rPr lang="en-US" sz="1900" b="1" dirty="0">
                <a:solidFill>
                  <a:srgbClr val="002F5E"/>
                </a:solidFill>
                <a:latin typeface="Arial" charset="0"/>
                <a:ea typeface="Arial" charset="0"/>
                <a:cs typeface="Arial" charset="0"/>
              </a:rPr>
              <a:t> WHAT SETS US APART?</a:t>
            </a:r>
          </a:p>
        </p:txBody>
      </p:sp>
      <p:grpSp>
        <p:nvGrpSpPr>
          <p:cNvPr id="2" name="Grupo 1">
            <a:extLst>
              <a:ext uri="{FF2B5EF4-FFF2-40B4-BE49-F238E27FC236}">
                <a16:creationId xmlns:a16="http://schemas.microsoft.com/office/drawing/2014/main" id="{CC0F8B45-064B-41F4-B725-4EAC00A4212F}"/>
              </a:ext>
            </a:extLst>
          </p:cNvPr>
          <p:cNvGrpSpPr/>
          <p:nvPr/>
        </p:nvGrpSpPr>
        <p:grpSpPr>
          <a:xfrm>
            <a:off x="3499312" y="1125106"/>
            <a:ext cx="2157444" cy="1095985"/>
            <a:chOff x="3861262" y="1490866"/>
            <a:chExt cx="2157444" cy="1095985"/>
          </a:xfrm>
        </p:grpSpPr>
        <p:sp>
          <p:nvSpPr>
            <p:cNvPr id="14" name="Rectangle 10">
              <a:extLst>
                <a:ext uri="{FF2B5EF4-FFF2-40B4-BE49-F238E27FC236}">
                  <a16:creationId xmlns:a16="http://schemas.microsoft.com/office/drawing/2014/main" id="{0827232D-3E4A-4C7C-92D9-315C386A5967}"/>
                </a:ext>
              </a:extLst>
            </p:cNvPr>
            <p:cNvSpPr/>
            <p:nvPr/>
          </p:nvSpPr>
          <p:spPr>
            <a:xfrm>
              <a:off x="3861262" y="1490866"/>
              <a:ext cx="2157444" cy="815009"/>
            </a:xfrm>
            <a:prstGeom prst="rect">
              <a:avLst/>
            </a:prstGeom>
            <a:solidFill>
              <a:srgbClr val="005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6">
              <a:extLst>
                <a:ext uri="{FF2B5EF4-FFF2-40B4-BE49-F238E27FC236}">
                  <a16:creationId xmlns:a16="http://schemas.microsoft.com/office/drawing/2014/main" id="{9998DB44-10F0-4F6A-95E2-040EEE55A363}"/>
                </a:ext>
              </a:extLst>
            </p:cNvPr>
            <p:cNvSpPr/>
            <p:nvPr/>
          </p:nvSpPr>
          <p:spPr>
            <a:xfrm>
              <a:off x="3861262" y="2395060"/>
              <a:ext cx="2157444" cy="119272"/>
            </a:xfrm>
            <a:prstGeom prst="rect">
              <a:avLst/>
            </a:prstGeom>
            <a:solidFill>
              <a:srgbClr val="005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9">
              <a:extLst>
                <a:ext uri="{FF2B5EF4-FFF2-40B4-BE49-F238E27FC236}">
                  <a16:creationId xmlns:a16="http://schemas.microsoft.com/office/drawing/2014/main" id="{2CC01813-57DD-4803-BB46-E7DF6DA0BBD7}"/>
                </a:ext>
              </a:extLst>
            </p:cNvPr>
            <p:cNvSpPr/>
            <p:nvPr/>
          </p:nvSpPr>
          <p:spPr>
            <a:xfrm rot="18900000">
              <a:off x="4841984" y="2402055"/>
              <a:ext cx="196000" cy="184796"/>
            </a:xfrm>
            <a:prstGeom prst="rtTriangle">
              <a:avLst/>
            </a:prstGeom>
            <a:solidFill>
              <a:srgbClr val="005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20">
              <a:extLst>
                <a:ext uri="{FF2B5EF4-FFF2-40B4-BE49-F238E27FC236}">
                  <a16:creationId xmlns:a16="http://schemas.microsoft.com/office/drawing/2014/main" id="{29EC8858-1879-41F9-9DA0-3C13367A3D5F}"/>
                </a:ext>
              </a:extLst>
            </p:cNvPr>
            <p:cNvSpPr txBox="1"/>
            <p:nvPr/>
          </p:nvSpPr>
          <p:spPr>
            <a:xfrm>
              <a:off x="4322847" y="1744481"/>
              <a:ext cx="1551481" cy="307777"/>
            </a:xfrm>
            <a:prstGeom prst="rect">
              <a:avLst/>
            </a:prstGeom>
            <a:noFill/>
          </p:spPr>
          <p:txBody>
            <a:bodyPr wrap="square" rtlCol="0">
              <a:spAutoFit/>
            </a:bodyPr>
            <a:lstStyle/>
            <a:p>
              <a:pPr algn="ctr"/>
              <a:r>
                <a:rPr lang="en-US" sz="1400" b="1" dirty="0">
                  <a:solidFill>
                    <a:schemeClr val="bg1"/>
                  </a:solidFill>
                  <a:latin typeface="Arial" charset="0"/>
                  <a:ea typeface="Arial" charset="0"/>
                  <a:cs typeface="Arial" charset="0"/>
                </a:rPr>
                <a:t>RESULTS</a:t>
              </a:r>
            </a:p>
          </p:txBody>
        </p:sp>
        <p:pic>
          <p:nvPicPr>
            <p:cNvPr id="21" name="Picture 27">
              <a:extLst>
                <a:ext uri="{FF2B5EF4-FFF2-40B4-BE49-F238E27FC236}">
                  <a16:creationId xmlns:a16="http://schemas.microsoft.com/office/drawing/2014/main" id="{99FA0D4E-6CFF-4E7F-968E-B699497530E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89854" y="1613207"/>
              <a:ext cx="544996" cy="565957"/>
            </a:xfrm>
            <a:prstGeom prst="rect">
              <a:avLst/>
            </a:prstGeom>
          </p:spPr>
        </p:pic>
      </p:grpSp>
      <p:sp>
        <p:nvSpPr>
          <p:cNvPr id="12" name="TextBox 13">
            <a:extLst>
              <a:ext uri="{FF2B5EF4-FFF2-40B4-BE49-F238E27FC236}">
                <a16:creationId xmlns:a16="http://schemas.microsoft.com/office/drawing/2014/main" id="{CF22CE73-021D-4AFE-98B8-C06D4D1DB9D6}"/>
              </a:ext>
            </a:extLst>
          </p:cNvPr>
          <p:cNvSpPr txBox="1"/>
          <p:nvPr/>
        </p:nvSpPr>
        <p:spPr>
          <a:xfrm>
            <a:off x="7620000" y="340255"/>
            <a:ext cx="1524000" cy="246221"/>
          </a:xfrm>
          <a:prstGeom prst="rect">
            <a:avLst/>
          </a:prstGeom>
          <a:noFill/>
        </p:spPr>
        <p:txBody>
          <a:bodyPr wrap="square" rtlCol="0">
            <a:spAutoFit/>
          </a:bodyPr>
          <a:lstStyle/>
          <a:p>
            <a:pPr algn="r"/>
            <a:r>
              <a:rPr lang="en-US" sz="1000" b="1" dirty="0">
                <a:solidFill>
                  <a:srgbClr val="005993"/>
                </a:solidFill>
                <a:latin typeface="Arial" charset="0"/>
                <a:ea typeface="Arial" charset="0"/>
                <a:cs typeface="Arial" charset="0"/>
              </a:rPr>
              <a:t>www.dlgabogados.mx</a:t>
            </a:r>
          </a:p>
        </p:txBody>
      </p:sp>
    </p:spTree>
    <p:extLst>
      <p:ext uri="{BB962C8B-B14F-4D97-AF65-F5344CB8AC3E}">
        <p14:creationId xmlns:p14="http://schemas.microsoft.com/office/powerpoint/2010/main" val="28055699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18334" y="329784"/>
            <a:ext cx="59961" cy="442209"/>
          </a:xfrm>
          <a:prstGeom prst="rect">
            <a:avLst/>
          </a:prstGeom>
          <a:solidFill>
            <a:srgbClr val="002F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416791" y="2335420"/>
            <a:ext cx="8317634" cy="4231928"/>
          </a:xfrm>
          <a:prstGeom prst="rect">
            <a:avLst/>
          </a:prstGeom>
        </p:spPr>
        <p:txBody>
          <a:bodyPr wrap="square">
            <a:spAutoFit/>
          </a:bodyPr>
          <a:lstStyle/>
          <a:p>
            <a:pPr algn="just">
              <a:spcAft>
                <a:spcPts val="600"/>
              </a:spcAft>
            </a:pPr>
            <a:r>
              <a:rPr lang="en-GB" sz="1200" dirty="0">
                <a:solidFill>
                  <a:srgbClr val="002F5E"/>
                </a:solidFill>
                <a:latin typeface="Arial" panose="020B0604020202020204" pitchFamily="34" charset="0"/>
                <a:ea typeface="Helvetica Neue Light" charset="0"/>
                <a:cs typeface="Arial" panose="020B0604020202020204" pitchFamily="34" charset="0"/>
              </a:rPr>
              <a:t>● </a:t>
            </a:r>
            <a:r>
              <a:rPr lang="en-GB" sz="1200" b="1" dirty="0">
                <a:solidFill>
                  <a:srgbClr val="002F5E"/>
                </a:solidFill>
                <a:latin typeface="Arial" panose="020B0604020202020204" pitchFamily="34" charset="0"/>
                <a:cs typeface="Arial" panose="020B0604020202020204" pitchFamily="34" charset="0"/>
              </a:rPr>
              <a:t>Solving conflicts and favourable resolutions: </a:t>
            </a:r>
          </a:p>
          <a:p>
            <a:pPr marL="171450" indent="-171450" algn="just">
              <a:spcAft>
                <a:spcPts val="600"/>
              </a:spcAft>
              <a:buFont typeface="Arial" panose="020B0604020202020204" pitchFamily="34" charset="0"/>
              <a:buChar char="-"/>
            </a:pPr>
            <a:r>
              <a:rPr lang="en-GB" sz="1200" dirty="0">
                <a:latin typeface="Arial" panose="020B0604020202020204" pitchFamily="34" charset="0"/>
                <a:ea typeface="Arial" charset="0"/>
                <a:cs typeface="Arial" panose="020B0604020202020204" pitchFamily="34" charset="0"/>
              </a:rPr>
              <a:t>We have intervened to solve transactional conflicts between the public-private sector, avoiding litigation in most cases (e.g. PPP Queretaro-Irapuato Highway).</a:t>
            </a:r>
          </a:p>
          <a:p>
            <a:pPr marL="171450" indent="-171450" algn="just">
              <a:spcAft>
                <a:spcPts val="600"/>
              </a:spcAft>
              <a:buFont typeface="Arial" panose="020B0604020202020204" pitchFamily="34" charset="0"/>
              <a:buChar char="-"/>
            </a:pPr>
            <a:r>
              <a:rPr lang="en-GB" sz="1200" dirty="0">
                <a:latin typeface="Arial" panose="020B0604020202020204" pitchFamily="34" charset="0"/>
                <a:ea typeface="Arial" charset="0"/>
                <a:cs typeface="Arial" panose="020B0604020202020204" pitchFamily="34" charset="0"/>
              </a:rPr>
              <a:t>We had an 87% success rate in tax and public litigation, on a 97 thousand trials portfolio (2017).</a:t>
            </a:r>
          </a:p>
          <a:p>
            <a:pPr marL="171450" indent="-171450" algn="just">
              <a:spcAft>
                <a:spcPts val="600"/>
              </a:spcAft>
              <a:buFont typeface="Arial" panose="020B0604020202020204" pitchFamily="34" charset="0"/>
              <a:buChar char="-"/>
            </a:pPr>
            <a:r>
              <a:rPr lang="en-GB" sz="1200" dirty="0">
                <a:latin typeface="Arial" panose="020B0604020202020204" pitchFamily="34" charset="0"/>
                <a:ea typeface="Arial" charset="0"/>
                <a:cs typeface="Arial" panose="020B0604020202020204" pitchFamily="34" charset="0"/>
              </a:rPr>
              <a:t>We successfully defended before courts structural reforms over the past 25 years (e.g. liquidation of SOE’s Luz y </a:t>
            </a:r>
            <a:r>
              <a:rPr lang="en-GB" sz="1200" dirty="0" err="1">
                <a:latin typeface="Arial" panose="020B0604020202020204" pitchFamily="34" charset="0"/>
                <a:ea typeface="Arial" charset="0"/>
                <a:cs typeface="Arial" panose="020B0604020202020204" pitchFamily="34" charset="0"/>
              </a:rPr>
              <a:t>Fuerza</a:t>
            </a:r>
            <a:r>
              <a:rPr lang="en-GB" sz="1200" dirty="0">
                <a:latin typeface="Arial" panose="020B0604020202020204" pitchFamily="34" charset="0"/>
                <a:ea typeface="Arial" charset="0"/>
                <a:cs typeface="Arial" panose="020B0604020202020204" pitchFamily="34" charset="0"/>
              </a:rPr>
              <a:t> del Centro and BANRURAL, tax and social security reforms).</a:t>
            </a:r>
          </a:p>
          <a:p>
            <a:pPr marL="171450" indent="-171450" algn="just">
              <a:spcAft>
                <a:spcPts val="600"/>
              </a:spcAft>
              <a:buFont typeface="Arial" panose="020B0604020202020204" pitchFamily="34" charset="0"/>
              <a:buChar char="-"/>
            </a:pPr>
            <a:r>
              <a:rPr lang="en-GB" sz="1200" dirty="0">
                <a:latin typeface="Arial" panose="020B0604020202020204" pitchFamily="34" charset="0"/>
                <a:ea typeface="Arial" charset="0"/>
                <a:cs typeface="Arial" panose="020B0604020202020204" pitchFamily="34" charset="0"/>
              </a:rPr>
              <a:t>We obtained favourable resolutions in trials of major relevance for public finances, such as the President’s veto of the  Federal Budget, public debt executive powers, legal nature of states’ participation in federal revenues, transfers and debt.</a:t>
            </a:r>
          </a:p>
          <a:p>
            <a:pPr algn="just">
              <a:spcBef>
                <a:spcPts val="600"/>
              </a:spcBef>
              <a:spcAft>
                <a:spcPts val="600"/>
              </a:spcAft>
            </a:pPr>
            <a:r>
              <a:rPr lang="en-GB" sz="1200" dirty="0">
                <a:solidFill>
                  <a:srgbClr val="002F5E"/>
                </a:solidFill>
                <a:latin typeface="Arial" panose="020B0604020202020204" pitchFamily="34" charset="0"/>
                <a:ea typeface="Helvetica Neue Light" charset="0"/>
                <a:cs typeface="Arial" panose="020B0604020202020204" pitchFamily="34" charset="0"/>
              </a:rPr>
              <a:t>● </a:t>
            </a:r>
            <a:r>
              <a:rPr lang="en-GB" sz="1200" b="1" dirty="0">
                <a:solidFill>
                  <a:srgbClr val="002F5E"/>
                </a:solidFill>
                <a:latin typeface="Arial" panose="020B0604020202020204" pitchFamily="34" charset="0"/>
                <a:cs typeface="Arial" panose="020B0604020202020204" pitchFamily="34" charset="0"/>
              </a:rPr>
              <a:t>Effective management of auditing observations:</a:t>
            </a:r>
          </a:p>
          <a:p>
            <a:pPr marL="171450" indent="-171450" algn="just">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Management of observations and conclusions reached in internal and external auditing, (e.g. National Infrastructure Fund, public entities liquidation and several financial operations).</a:t>
            </a:r>
          </a:p>
          <a:p>
            <a:pPr marL="171450" indent="-171450" algn="just">
              <a:spcAft>
                <a:spcPts val="600"/>
              </a:spcAft>
              <a:buFont typeface="Arial" panose="020B0604020202020204" pitchFamily="34" charset="0"/>
              <a:buChar char="-"/>
            </a:pPr>
            <a:r>
              <a:rPr lang="en-GB" sz="1200" dirty="0">
                <a:latin typeface="Arial" panose="020B0604020202020204" pitchFamily="34" charset="0"/>
                <a:ea typeface="Arial" charset="0"/>
                <a:cs typeface="Arial" panose="020B0604020202020204" pitchFamily="34" charset="0"/>
              </a:rPr>
              <a:t>We have intervened to solve multiple audits in the fiscal and financial sector. In addition, we have carried out anti-corruption audits in multinational companies. </a:t>
            </a:r>
          </a:p>
          <a:p>
            <a:pPr algn="just">
              <a:spcBef>
                <a:spcPts val="600"/>
              </a:spcBef>
              <a:spcAft>
                <a:spcPts val="600"/>
              </a:spcAft>
            </a:pPr>
            <a:r>
              <a:rPr lang="en-GB" sz="1200" dirty="0">
                <a:solidFill>
                  <a:srgbClr val="002F5E"/>
                </a:solidFill>
                <a:latin typeface="Arial" panose="020B0604020202020204" pitchFamily="34" charset="0"/>
                <a:ea typeface="Helvetica Neue Light" charset="0"/>
                <a:cs typeface="Arial" panose="020B0604020202020204" pitchFamily="34" charset="0"/>
              </a:rPr>
              <a:t>● </a:t>
            </a:r>
            <a:r>
              <a:rPr lang="en-GB" sz="1200" b="1" dirty="0">
                <a:solidFill>
                  <a:srgbClr val="002F5E"/>
                </a:solidFill>
                <a:latin typeface="Arial" panose="020B0604020202020204" pitchFamily="34" charset="0"/>
                <a:cs typeface="Arial" panose="020B0604020202020204" pitchFamily="34" charset="0"/>
              </a:rPr>
              <a:t>Optimal crisis management:</a:t>
            </a:r>
          </a:p>
          <a:p>
            <a:pPr marL="171450" indent="-171450" algn="just">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Immediate and effective attention to situations that require strategy beyond the legal arena, such as media management and commercial or political strategies.</a:t>
            </a:r>
          </a:p>
        </p:txBody>
      </p:sp>
      <p:sp>
        <p:nvSpPr>
          <p:cNvPr id="26" name="TextBox 8">
            <a:extLst>
              <a:ext uri="{FF2B5EF4-FFF2-40B4-BE49-F238E27FC236}">
                <a16:creationId xmlns:a16="http://schemas.microsoft.com/office/drawing/2014/main" id="{55D70874-A07C-4CC6-81A1-8643EC5B1C5F}"/>
              </a:ext>
            </a:extLst>
          </p:cNvPr>
          <p:cNvSpPr txBox="1"/>
          <p:nvPr/>
        </p:nvSpPr>
        <p:spPr>
          <a:xfrm>
            <a:off x="416791" y="369540"/>
            <a:ext cx="7050809" cy="384721"/>
          </a:xfrm>
          <a:prstGeom prst="rect">
            <a:avLst/>
          </a:prstGeom>
          <a:noFill/>
        </p:spPr>
        <p:txBody>
          <a:bodyPr wrap="square" rtlCol="0">
            <a:spAutoFit/>
          </a:bodyPr>
          <a:lstStyle/>
          <a:p>
            <a:r>
              <a:rPr lang="en-US" sz="1900" dirty="0">
                <a:solidFill>
                  <a:srgbClr val="002F5E"/>
                </a:solidFill>
                <a:latin typeface="Arial" charset="0"/>
                <a:ea typeface="Arial" charset="0"/>
                <a:cs typeface="Arial" charset="0"/>
              </a:rPr>
              <a:t>Anexo B (4/6).</a:t>
            </a:r>
            <a:r>
              <a:rPr lang="en-US" sz="1900" b="1" dirty="0">
                <a:solidFill>
                  <a:srgbClr val="002F5E"/>
                </a:solidFill>
                <a:latin typeface="Arial" charset="0"/>
                <a:ea typeface="Arial" charset="0"/>
                <a:cs typeface="Arial" charset="0"/>
              </a:rPr>
              <a:t> WHAT SETS US APART?</a:t>
            </a:r>
          </a:p>
        </p:txBody>
      </p:sp>
      <p:grpSp>
        <p:nvGrpSpPr>
          <p:cNvPr id="2" name="Grupo 1">
            <a:extLst>
              <a:ext uri="{FF2B5EF4-FFF2-40B4-BE49-F238E27FC236}">
                <a16:creationId xmlns:a16="http://schemas.microsoft.com/office/drawing/2014/main" id="{CC0F8B45-064B-41F4-B725-4EAC00A4212F}"/>
              </a:ext>
            </a:extLst>
          </p:cNvPr>
          <p:cNvGrpSpPr/>
          <p:nvPr/>
        </p:nvGrpSpPr>
        <p:grpSpPr>
          <a:xfrm>
            <a:off x="3499312" y="950938"/>
            <a:ext cx="2157444" cy="1095985"/>
            <a:chOff x="3861262" y="1490866"/>
            <a:chExt cx="2157444" cy="1095985"/>
          </a:xfrm>
        </p:grpSpPr>
        <p:sp>
          <p:nvSpPr>
            <p:cNvPr id="14" name="Rectangle 10">
              <a:extLst>
                <a:ext uri="{FF2B5EF4-FFF2-40B4-BE49-F238E27FC236}">
                  <a16:creationId xmlns:a16="http://schemas.microsoft.com/office/drawing/2014/main" id="{0827232D-3E4A-4C7C-92D9-315C386A5967}"/>
                </a:ext>
              </a:extLst>
            </p:cNvPr>
            <p:cNvSpPr/>
            <p:nvPr/>
          </p:nvSpPr>
          <p:spPr>
            <a:xfrm>
              <a:off x="3861262" y="1490866"/>
              <a:ext cx="2157444" cy="815009"/>
            </a:xfrm>
            <a:prstGeom prst="rect">
              <a:avLst/>
            </a:prstGeom>
            <a:solidFill>
              <a:srgbClr val="005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6">
              <a:extLst>
                <a:ext uri="{FF2B5EF4-FFF2-40B4-BE49-F238E27FC236}">
                  <a16:creationId xmlns:a16="http://schemas.microsoft.com/office/drawing/2014/main" id="{9998DB44-10F0-4F6A-95E2-040EEE55A363}"/>
                </a:ext>
              </a:extLst>
            </p:cNvPr>
            <p:cNvSpPr/>
            <p:nvPr/>
          </p:nvSpPr>
          <p:spPr>
            <a:xfrm>
              <a:off x="3861262" y="2395060"/>
              <a:ext cx="2157444" cy="119272"/>
            </a:xfrm>
            <a:prstGeom prst="rect">
              <a:avLst/>
            </a:prstGeom>
            <a:solidFill>
              <a:srgbClr val="005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9">
              <a:extLst>
                <a:ext uri="{FF2B5EF4-FFF2-40B4-BE49-F238E27FC236}">
                  <a16:creationId xmlns:a16="http://schemas.microsoft.com/office/drawing/2014/main" id="{2CC01813-57DD-4803-BB46-E7DF6DA0BBD7}"/>
                </a:ext>
              </a:extLst>
            </p:cNvPr>
            <p:cNvSpPr/>
            <p:nvPr/>
          </p:nvSpPr>
          <p:spPr>
            <a:xfrm rot="18900000">
              <a:off x="4841984" y="2402055"/>
              <a:ext cx="196000" cy="184796"/>
            </a:xfrm>
            <a:prstGeom prst="rtTriangle">
              <a:avLst/>
            </a:prstGeom>
            <a:solidFill>
              <a:srgbClr val="005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7">
              <a:extLst>
                <a:ext uri="{FF2B5EF4-FFF2-40B4-BE49-F238E27FC236}">
                  <a16:creationId xmlns:a16="http://schemas.microsoft.com/office/drawing/2014/main" id="{99FA0D4E-6CFF-4E7F-968E-B699497530E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89854" y="1613207"/>
              <a:ext cx="544996" cy="565957"/>
            </a:xfrm>
            <a:prstGeom prst="rect">
              <a:avLst/>
            </a:prstGeom>
          </p:spPr>
        </p:pic>
      </p:grpSp>
      <p:sp>
        <p:nvSpPr>
          <p:cNvPr id="12" name="TextBox 13">
            <a:extLst>
              <a:ext uri="{FF2B5EF4-FFF2-40B4-BE49-F238E27FC236}">
                <a16:creationId xmlns:a16="http://schemas.microsoft.com/office/drawing/2014/main" id="{F2B5C1B3-7585-4A78-A55D-8A0F2B75AEBB}"/>
              </a:ext>
            </a:extLst>
          </p:cNvPr>
          <p:cNvSpPr txBox="1"/>
          <p:nvPr/>
        </p:nvSpPr>
        <p:spPr>
          <a:xfrm>
            <a:off x="7620000" y="340255"/>
            <a:ext cx="1524000" cy="246221"/>
          </a:xfrm>
          <a:prstGeom prst="rect">
            <a:avLst/>
          </a:prstGeom>
          <a:noFill/>
        </p:spPr>
        <p:txBody>
          <a:bodyPr wrap="square" rtlCol="0">
            <a:spAutoFit/>
          </a:bodyPr>
          <a:lstStyle/>
          <a:p>
            <a:pPr algn="r"/>
            <a:r>
              <a:rPr lang="en-US" sz="1000" b="1" dirty="0">
                <a:solidFill>
                  <a:srgbClr val="005993"/>
                </a:solidFill>
                <a:latin typeface="Arial" charset="0"/>
                <a:ea typeface="Arial" charset="0"/>
                <a:cs typeface="Arial" charset="0"/>
              </a:rPr>
              <a:t>www.dlgabogados.mx</a:t>
            </a:r>
          </a:p>
        </p:txBody>
      </p:sp>
      <p:sp>
        <p:nvSpPr>
          <p:cNvPr id="13" name="TextBox 20">
            <a:extLst>
              <a:ext uri="{FF2B5EF4-FFF2-40B4-BE49-F238E27FC236}">
                <a16:creationId xmlns:a16="http://schemas.microsoft.com/office/drawing/2014/main" id="{AC05FCDC-28C0-4D54-B5DB-3699D6C5561A}"/>
              </a:ext>
            </a:extLst>
          </p:cNvPr>
          <p:cNvSpPr txBox="1"/>
          <p:nvPr/>
        </p:nvSpPr>
        <p:spPr>
          <a:xfrm>
            <a:off x="3910820" y="1203644"/>
            <a:ext cx="1551481" cy="307777"/>
          </a:xfrm>
          <a:prstGeom prst="rect">
            <a:avLst/>
          </a:prstGeom>
          <a:noFill/>
        </p:spPr>
        <p:txBody>
          <a:bodyPr wrap="square" rtlCol="0">
            <a:spAutoFit/>
          </a:bodyPr>
          <a:lstStyle/>
          <a:p>
            <a:pPr algn="ctr"/>
            <a:r>
              <a:rPr lang="en-US" sz="1400" b="1" dirty="0">
                <a:solidFill>
                  <a:schemeClr val="bg1"/>
                </a:solidFill>
                <a:latin typeface="Arial" charset="0"/>
                <a:ea typeface="Arial" charset="0"/>
                <a:cs typeface="Arial" charset="0"/>
              </a:rPr>
              <a:t>RESULTS</a:t>
            </a:r>
          </a:p>
        </p:txBody>
      </p:sp>
    </p:spTree>
    <p:extLst>
      <p:ext uri="{BB962C8B-B14F-4D97-AF65-F5344CB8AC3E}">
        <p14:creationId xmlns:p14="http://schemas.microsoft.com/office/powerpoint/2010/main" val="9065566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18334" y="329784"/>
            <a:ext cx="59961" cy="442209"/>
          </a:xfrm>
          <a:prstGeom prst="rect">
            <a:avLst/>
          </a:prstGeom>
          <a:solidFill>
            <a:srgbClr val="002F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416791" y="2110364"/>
            <a:ext cx="8317634" cy="3988271"/>
          </a:xfrm>
          <a:prstGeom prst="rect">
            <a:avLst/>
          </a:prstGeom>
        </p:spPr>
        <p:txBody>
          <a:bodyPr wrap="square">
            <a:spAutoFit/>
          </a:bodyPr>
          <a:lstStyle/>
          <a:p>
            <a:pPr algn="just">
              <a:spcAft>
                <a:spcPts val="600"/>
              </a:spcAft>
            </a:pPr>
            <a:r>
              <a:rPr lang="en-US" sz="1200" dirty="0">
                <a:solidFill>
                  <a:srgbClr val="002F5E"/>
                </a:solidFill>
                <a:latin typeface="Arial" panose="020B0604020202020204" pitchFamily="34" charset="0"/>
                <a:ea typeface="Helvetica Neue Light" charset="0"/>
                <a:cs typeface="Arial" panose="020B0604020202020204" pitchFamily="34" charset="0"/>
              </a:rPr>
              <a:t>● </a:t>
            </a:r>
            <a:r>
              <a:rPr lang="en-US" sz="1200" b="1" dirty="0">
                <a:solidFill>
                  <a:srgbClr val="002F5E"/>
                </a:solidFill>
                <a:latin typeface="Arial" panose="020B0604020202020204" pitchFamily="34" charset="0"/>
                <a:ea typeface="Helvetica Neue Light" charset="0"/>
                <a:cs typeface="Arial" panose="020B0604020202020204" pitchFamily="34" charset="0"/>
              </a:rPr>
              <a:t>Constitutional and legal reforms approved and implemented</a:t>
            </a:r>
            <a:r>
              <a:rPr lang="en-US" sz="1200" b="1" dirty="0">
                <a:solidFill>
                  <a:srgbClr val="002F5E"/>
                </a:solidFill>
                <a:latin typeface="Arial" panose="020B0604020202020204" pitchFamily="34" charset="0"/>
                <a:cs typeface="Arial" panose="020B0604020202020204" pitchFamily="34" charset="0"/>
              </a:rPr>
              <a:t>: </a:t>
            </a:r>
          </a:p>
          <a:p>
            <a:pPr algn="just">
              <a:spcAft>
                <a:spcPts val="600"/>
              </a:spcAft>
            </a:pPr>
            <a:r>
              <a:rPr lang="en-US" sz="1200" dirty="0">
                <a:latin typeface="Arial" panose="020B0604020202020204" pitchFamily="34" charset="0"/>
                <a:ea typeface="Arial" charset="0"/>
                <a:cs typeface="Arial" panose="020B0604020202020204" pitchFamily="34" charset="0"/>
              </a:rPr>
              <a:t>We have profound knowledge of the national legal framework applicable to the Mexican economic sphere. We had direct participation in the design, drafting, negotiation and implementation of said framework over the past 25 years:</a:t>
            </a:r>
          </a:p>
          <a:p>
            <a:pPr marL="171450" indent="-171450" algn="just">
              <a:spcAft>
                <a:spcPts val="600"/>
              </a:spcAft>
              <a:buFont typeface="Arial" panose="020B0604020202020204" pitchFamily="34" charset="0"/>
              <a:buChar char="-"/>
            </a:pPr>
            <a:r>
              <a:rPr lang="en-US" sz="1200" b="1" dirty="0">
                <a:latin typeface="Arial" panose="020B0604020202020204" pitchFamily="34" charset="0"/>
                <a:cs typeface="Arial" panose="020B0604020202020204" pitchFamily="34" charset="0"/>
              </a:rPr>
              <a:t>Enhancement of private sector opportunities: </a:t>
            </a:r>
            <a:r>
              <a:rPr lang="en-US" sz="1200" dirty="0">
                <a:latin typeface="Arial" panose="020B0604020202020204" pitchFamily="34" charset="0"/>
                <a:cs typeface="Arial" panose="020B0604020202020204" pitchFamily="34" charset="0"/>
              </a:rPr>
              <a:t>energy, communications, transportation, Infrastructure, PPP’s,  science, technology and innovation projects , FINTECH, corporation’s law, Special Economic Zones, banking and  stock market.</a:t>
            </a:r>
          </a:p>
          <a:p>
            <a:pPr marL="171450" indent="-171450" algn="just">
              <a:spcAft>
                <a:spcPts val="600"/>
              </a:spcAft>
              <a:buFont typeface="Arial" panose="020B0604020202020204" pitchFamily="34" charset="0"/>
              <a:buChar char="-"/>
            </a:pPr>
            <a:r>
              <a:rPr lang="en-US" sz="1200" b="1" dirty="0">
                <a:latin typeface="Arial" panose="020B0604020202020204" pitchFamily="34" charset="0"/>
                <a:cs typeface="Arial" panose="020B0604020202020204" pitchFamily="34" charset="0"/>
              </a:rPr>
              <a:t>Improvement of government performance: </a:t>
            </a:r>
            <a:r>
              <a:rPr lang="en-US" sz="1200" dirty="0">
                <a:latin typeface="Arial" panose="020B0604020202020204" pitchFamily="34" charset="0"/>
                <a:cs typeface="Arial" panose="020B0604020202020204" pitchFamily="34" charset="0"/>
              </a:rPr>
              <a:t>fiscal discipline; result based budget, taxes, accounting, treasury,  public debt (federal and local); revenue distribution and coordination; auditing accountability and anticorruption.</a:t>
            </a:r>
            <a:endParaRPr lang="en-US" sz="1200" dirty="0">
              <a:latin typeface="Arial" panose="020B0604020202020204" pitchFamily="34" charset="0"/>
              <a:ea typeface="Arial" charset="0"/>
              <a:cs typeface="Arial" panose="020B0604020202020204" pitchFamily="34" charset="0"/>
            </a:endParaRPr>
          </a:p>
          <a:p>
            <a:pPr marL="147955" indent="-135890">
              <a:lnSpc>
                <a:spcPct val="100000"/>
              </a:lnSpc>
              <a:spcBef>
                <a:spcPts val="1145"/>
              </a:spcBef>
              <a:buClr>
                <a:srgbClr val="005892"/>
              </a:buClr>
              <a:buFont typeface="Arial"/>
              <a:buChar char="●"/>
              <a:tabLst>
                <a:tab pos="148590" algn="l"/>
              </a:tabLst>
            </a:pPr>
            <a:r>
              <a:rPr lang="en-US" sz="1200" b="1" dirty="0">
                <a:solidFill>
                  <a:srgbClr val="002E5E"/>
                </a:solidFill>
                <a:latin typeface="Arial"/>
                <a:cs typeface="Arial"/>
              </a:rPr>
              <a:t>Creation</a:t>
            </a:r>
            <a:r>
              <a:rPr lang="en-US" sz="1200" b="1" spc="-10" dirty="0">
                <a:solidFill>
                  <a:srgbClr val="002E5E"/>
                </a:solidFill>
                <a:latin typeface="Arial"/>
                <a:cs typeface="Arial"/>
              </a:rPr>
              <a:t> </a:t>
            </a:r>
            <a:r>
              <a:rPr lang="en-US" sz="1200" b="1" dirty="0">
                <a:solidFill>
                  <a:srgbClr val="002E5E"/>
                </a:solidFill>
                <a:latin typeface="Arial"/>
                <a:cs typeface="Arial"/>
              </a:rPr>
              <a:t>and</a:t>
            </a:r>
            <a:r>
              <a:rPr lang="en-US" sz="1200" b="1" spc="5" dirty="0">
                <a:solidFill>
                  <a:srgbClr val="002E5E"/>
                </a:solidFill>
                <a:latin typeface="Arial"/>
                <a:cs typeface="Arial"/>
              </a:rPr>
              <a:t> </a:t>
            </a:r>
            <a:r>
              <a:rPr lang="en-US" sz="1200" b="1" dirty="0">
                <a:solidFill>
                  <a:srgbClr val="002E5E"/>
                </a:solidFill>
                <a:latin typeface="Arial"/>
                <a:cs typeface="Arial"/>
              </a:rPr>
              <a:t>design</a:t>
            </a:r>
            <a:r>
              <a:rPr lang="en-US" sz="1200" b="1" spc="10" dirty="0">
                <a:solidFill>
                  <a:srgbClr val="002E5E"/>
                </a:solidFill>
                <a:latin typeface="Arial"/>
                <a:cs typeface="Arial"/>
              </a:rPr>
              <a:t> </a:t>
            </a:r>
            <a:r>
              <a:rPr lang="en-US" sz="1200" b="1" spc="-5" dirty="0">
                <a:solidFill>
                  <a:srgbClr val="002E5E"/>
                </a:solidFill>
                <a:latin typeface="Arial"/>
                <a:cs typeface="Arial"/>
              </a:rPr>
              <a:t>of</a:t>
            </a:r>
            <a:r>
              <a:rPr lang="en-US" sz="1200" b="1" spc="15" dirty="0">
                <a:solidFill>
                  <a:srgbClr val="002E5E"/>
                </a:solidFill>
                <a:latin typeface="Arial"/>
                <a:cs typeface="Arial"/>
              </a:rPr>
              <a:t> </a:t>
            </a:r>
            <a:r>
              <a:rPr lang="en-US" sz="1200" b="1" dirty="0">
                <a:solidFill>
                  <a:srgbClr val="002E5E"/>
                </a:solidFill>
                <a:latin typeface="Arial"/>
                <a:cs typeface="Arial"/>
              </a:rPr>
              <a:t>new</a:t>
            </a:r>
            <a:r>
              <a:rPr lang="en-US" sz="1200" b="1" spc="10" dirty="0">
                <a:solidFill>
                  <a:srgbClr val="002E5E"/>
                </a:solidFill>
                <a:latin typeface="Arial"/>
                <a:cs typeface="Arial"/>
              </a:rPr>
              <a:t> </a:t>
            </a:r>
            <a:r>
              <a:rPr lang="en-US" sz="1200" b="1" dirty="0">
                <a:solidFill>
                  <a:srgbClr val="002E5E"/>
                </a:solidFill>
                <a:latin typeface="Arial"/>
                <a:cs typeface="Arial"/>
              </a:rPr>
              <a:t>public</a:t>
            </a:r>
            <a:r>
              <a:rPr lang="en-US" sz="1200" b="1" spc="25" dirty="0">
                <a:solidFill>
                  <a:srgbClr val="002E5E"/>
                </a:solidFill>
                <a:latin typeface="Arial"/>
                <a:cs typeface="Arial"/>
              </a:rPr>
              <a:t> </a:t>
            </a:r>
            <a:r>
              <a:rPr lang="en-US" sz="1200" b="1" spc="-5" dirty="0">
                <a:solidFill>
                  <a:srgbClr val="002E5E"/>
                </a:solidFill>
                <a:latin typeface="Arial"/>
                <a:cs typeface="Arial"/>
              </a:rPr>
              <a:t>commercial</a:t>
            </a:r>
            <a:r>
              <a:rPr lang="en-US" sz="1200" b="1" spc="-30" dirty="0">
                <a:solidFill>
                  <a:srgbClr val="002E5E"/>
                </a:solidFill>
                <a:latin typeface="Arial"/>
                <a:cs typeface="Arial"/>
              </a:rPr>
              <a:t> </a:t>
            </a:r>
            <a:r>
              <a:rPr lang="en-US" sz="1200" b="1" spc="-5" dirty="0">
                <a:solidFill>
                  <a:srgbClr val="002E5E"/>
                </a:solidFill>
                <a:latin typeface="Arial"/>
                <a:cs typeface="Arial"/>
              </a:rPr>
              <a:t>entities</a:t>
            </a:r>
            <a:r>
              <a:rPr lang="en-US" sz="1200" b="1" dirty="0">
                <a:solidFill>
                  <a:srgbClr val="002E5E"/>
                </a:solidFill>
                <a:latin typeface="Arial"/>
                <a:cs typeface="Arial"/>
              </a:rPr>
              <a:t> and</a:t>
            </a:r>
            <a:r>
              <a:rPr lang="en-US" sz="1200" b="1" spc="15" dirty="0">
                <a:solidFill>
                  <a:srgbClr val="002E5E"/>
                </a:solidFill>
                <a:latin typeface="Arial"/>
                <a:cs typeface="Arial"/>
              </a:rPr>
              <a:t> </a:t>
            </a:r>
            <a:r>
              <a:rPr lang="en-US" sz="1200" b="1" spc="-5" dirty="0">
                <a:solidFill>
                  <a:srgbClr val="002E5E"/>
                </a:solidFill>
                <a:latin typeface="Arial"/>
                <a:cs typeface="Arial"/>
              </a:rPr>
              <a:t>institutions:</a:t>
            </a:r>
            <a:endParaRPr lang="en-US" sz="1200" dirty="0">
              <a:latin typeface="Arial"/>
              <a:cs typeface="Arial"/>
            </a:endParaRPr>
          </a:p>
          <a:p>
            <a:pPr marL="227329" indent="-215265">
              <a:lnSpc>
                <a:spcPct val="100000"/>
              </a:lnSpc>
              <a:spcBef>
                <a:spcPts val="605"/>
              </a:spcBef>
              <a:buChar char="-"/>
              <a:tabLst>
                <a:tab pos="227329" algn="l"/>
                <a:tab pos="227965" algn="l"/>
              </a:tabLst>
            </a:pPr>
            <a:r>
              <a:rPr lang="en-US" sz="1200" spc="-5" dirty="0">
                <a:latin typeface="Arial"/>
                <a:cs typeface="Arial"/>
              </a:rPr>
              <a:t>Corporate</a:t>
            </a:r>
            <a:r>
              <a:rPr lang="en-US" sz="1200" spc="-20" dirty="0">
                <a:latin typeface="Arial"/>
                <a:cs typeface="Arial"/>
              </a:rPr>
              <a:t> </a:t>
            </a:r>
            <a:r>
              <a:rPr lang="en-US" sz="1200" spc="-5" dirty="0">
                <a:latin typeface="Arial"/>
                <a:cs typeface="Arial"/>
              </a:rPr>
              <a:t>Governance</a:t>
            </a:r>
            <a:r>
              <a:rPr lang="en-US" sz="1200" spc="-15" dirty="0">
                <a:latin typeface="Arial"/>
                <a:cs typeface="Arial"/>
              </a:rPr>
              <a:t> </a:t>
            </a:r>
            <a:r>
              <a:rPr lang="en-US" sz="1200" spc="-5" dirty="0">
                <a:latin typeface="Arial"/>
                <a:cs typeface="Arial"/>
              </a:rPr>
              <a:t>design (e.g.,</a:t>
            </a:r>
            <a:r>
              <a:rPr lang="en-US" sz="1200" spc="15" dirty="0">
                <a:latin typeface="Arial"/>
                <a:cs typeface="Arial"/>
              </a:rPr>
              <a:t> </a:t>
            </a:r>
            <a:r>
              <a:rPr lang="en-US" sz="1200" spc="-5" dirty="0">
                <a:latin typeface="Arial"/>
                <a:cs typeface="Arial"/>
              </a:rPr>
              <a:t>PEMEX,</a:t>
            </a:r>
            <a:r>
              <a:rPr lang="en-US" sz="1200" spc="15" dirty="0">
                <a:latin typeface="Arial"/>
                <a:cs typeface="Arial"/>
              </a:rPr>
              <a:t> </a:t>
            </a:r>
            <a:r>
              <a:rPr lang="en-US" sz="1200" spc="-5" dirty="0">
                <a:latin typeface="Arial"/>
                <a:cs typeface="Arial"/>
              </a:rPr>
              <a:t>CFE</a:t>
            </a:r>
            <a:r>
              <a:rPr lang="en-US" sz="1200" spc="10" dirty="0">
                <a:latin typeface="Arial"/>
                <a:cs typeface="Arial"/>
              </a:rPr>
              <a:t> </a:t>
            </a:r>
            <a:r>
              <a:rPr lang="en-US" sz="1200" spc="-5" dirty="0">
                <a:latin typeface="Arial"/>
                <a:cs typeface="Arial"/>
              </a:rPr>
              <a:t>and development</a:t>
            </a:r>
            <a:r>
              <a:rPr lang="en-US" sz="1200" spc="-15" dirty="0">
                <a:latin typeface="Arial"/>
                <a:cs typeface="Arial"/>
              </a:rPr>
              <a:t> </a:t>
            </a:r>
            <a:r>
              <a:rPr lang="en-US" sz="1200" spc="-5" dirty="0">
                <a:latin typeface="Arial"/>
                <a:cs typeface="Arial"/>
              </a:rPr>
              <a:t>banking</a:t>
            </a:r>
            <a:r>
              <a:rPr lang="en-US" sz="1200" spc="-25" dirty="0">
                <a:latin typeface="Arial"/>
                <a:cs typeface="Arial"/>
              </a:rPr>
              <a:t> </a:t>
            </a:r>
            <a:r>
              <a:rPr lang="en-US" sz="1200" dirty="0">
                <a:latin typeface="Arial"/>
                <a:cs typeface="Arial"/>
              </a:rPr>
              <a:t>institutions).</a:t>
            </a:r>
          </a:p>
          <a:p>
            <a:pPr marL="184785" marR="5080" indent="-172720">
              <a:lnSpc>
                <a:spcPct val="100000"/>
              </a:lnSpc>
              <a:spcBef>
                <a:spcPts val="600"/>
              </a:spcBef>
              <a:buFont typeface="Arial"/>
              <a:buChar char="-"/>
              <a:tabLst>
                <a:tab pos="227329" algn="l"/>
                <a:tab pos="227965" algn="l"/>
              </a:tabLst>
            </a:pPr>
            <a:r>
              <a:rPr lang="en-US" sz="1200" dirty="0"/>
              <a:t>	</a:t>
            </a:r>
            <a:r>
              <a:rPr lang="en-US" sz="1200" spc="-5" dirty="0">
                <a:latin typeface="Arial"/>
                <a:cs typeface="Arial"/>
              </a:rPr>
              <a:t>Mexican</a:t>
            </a:r>
            <a:r>
              <a:rPr lang="en-US" sz="1200" spc="105" dirty="0">
                <a:latin typeface="Arial"/>
                <a:cs typeface="Arial"/>
              </a:rPr>
              <a:t> </a:t>
            </a:r>
            <a:r>
              <a:rPr lang="en-US" sz="1200" spc="-10" dirty="0">
                <a:latin typeface="Arial"/>
                <a:cs typeface="Arial"/>
              </a:rPr>
              <a:t>Petroleum</a:t>
            </a:r>
            <a:r>
              <a:rPr lang="en-US" sz="1200" spc="110" dirty="0">
                <a:latin typeface="Arial"/>
                <a:cs typeface="Arial"/>
              </a:rPr>
              <a:t> </a:t>
            </a:r>
            <a:r>
              <a:rPr lang="en-US" sz="1200" spc="-5" dirty="0">
                <a:latin typeface="Arial"/>
                <a:cs typeface="Arial"/>
              </a:rPr>
              <a:t>Fund,</a:t>
            </a:r>
            <a:r>
              <a:rPr lang="en-US" sz="1200" spc="105" dirty="0">
                <a:latin typeface="Arial"/>
                <a:cs typeface="Arial"/>
              </a:rPr>
              <a:t> </a:t>
            </a:r>
            <a:r>
              <a:rPr lang="en-US" sz="1200" spc="-10" dirty="0">
                <a:latin typeface="Arial"/>
                <a:cs typeface="Arial"/>
              </a:rPr>
              <a:t>National</a:t>
            </a:r>
            <a:r>
              <a:rPr lang="en-US" sz="1200" spc="100" dirty="0">
                <a:latin typeface="Arial"/>
                <a:cs typeface="Arial"/>
              </a:rPr>
              <a:t> </a:t>
            </a:r>
            <a:r>
              <a:rPr lang="en-US" sz="1200" spc="-5" dirty="0">
                <a:latin typeface="Arial"/>
                <a:cs typeface="Arial"/>
              </a:rPr>
              <a:t>Infrastructure</a:t>
            </a:r>
            <a:r>
              <a:rPr lang="en-US" sz="1200" spc="105" dirty="0">
                <a:latin typeface="Arial"/>
                <a:cs typeface="Arial"/>
              </a:rPr>
              <a:t> </a:t>
            </a:r>
            <a:r>
              <a:rPr lang="en-US" sz="1200" spc="-10" dirty="0">
                <a:latin typeface="Arial"/>
                <a:cs typeface="Arial"/>
              </a:rPr>
              <a:t>Fund</a:t>
            </a:r>
            <a:r>
              <a:rPr lang="en-US" sz="1200" spc="105" dirty="0">
                <a:latin typeface="Arial"/>
                <a:cs typeface="Arial"/>
              </a:rPr>
              <a:t> </a:t>
            </a:r>
            <a:r>
              <a:rPr lang="en-US" sz="1200" spc="-5" dirty="0">
                <a:latin typeface="Arial"/>
                <a:cs typeface="Arial"/>
              </a:rPr>
              <a:t>(FONADIN),</a:t>
            </a:r>
            <a:r>
              <a:rPr lang="en-US" sz="1200" spc="100" dirty="0">
                <a:latin typeface="Arial"/>
                <a:cs typeface="Arial"/>
              </a:rPr>
              <a:t> </a:t>
            </a:r>
            <a:r>
              <a:rPr lang="en-US" sz="1200" spc="-5" dirty="0">
                <a:latin typeface="Arial"/>
                <a:cs typeface="Arial"/>
              </a:rPr>
              <a:t>National</a:t>
            </a:r>
            <a:r>
              <a:rPr lang="en-US" sz="1200" spc="100" dirty="0">
                <a:latin typeface="Arial"/>
                <a:cs typeface="Arial"/>
              </a:rPr>
              <a:t> </a:t>
            </a:r>
            <a:r>
              <a:rPr lang="en-US" sz="1200" spc="-5" dirty="0">
                <a:latin typeface="Arial"/>
                <a:cs typeface="Arial"/>
              </a:rPr>
              <a:t>Accounting</a:t>
            </a:r>
            <a:r>
              <a:rPr lang="en-US" sz="1200" spc="85" dirty="0">
                <a:latin typeface="Arial"/>
                <a:cs typeface="Arial"/>
              </a:rPr>
              <a:t> </a:t>
            </a:r>
            <a:r>
              <a:rPr lang="en-US" sz="1200" spc="-5" dirty="0">
                <a:latin typeface="Arial"/>
                <a:cs typeface="Arial"/>
              </a:rPr>
              <a:t>Standardization</a:t>
            </a:r>
            <a:r>
              <a:rPr lang="en-US" sz="1200" spc="110" dirty="0">
                <a:latin typeface="Arial"/>
                <a:cs typeface="Arial"/>
              </a:rPr>
              <a:t> </a:t>
            </a:r>
            <a:r>
              <a:rPr lang="en-US" sz="1200" spc="-10" dirty="0">
                <a:latin typeface="Arial"/>
                <a:cs typeface="Arial"/>
              </a:rPr>
              <a:t>Counsel </a:t>
            </a:r>
            <a:r>
              <a:rPr lang="en-US" sz="1200" spc="-320" dirty="0">
                <a:latin typeface="Arial"/>
                <a:cs typeface="Arial"/>
              </a:rPr>
              <a:t> </a:t>
            </a:r>
            <a:r>
              <a:rPr lang="en-US" sz="1200" spc="-5" dirty="0">
                <a:latin typeface="Arial"/>
                <a:cs typeface="Arial"/>
              </a:rPr>
              <a:t>(CONAC),</a:t>
            </a:r>
            <a:r>
              <a:rPr lang="en-US" sz="1200" spc="5" dirty="0">
                <a:latin typeface="Arial"/>
                <a:cs typeface="Arial"/>
              </a:rPr>
              <a:t> </a:t>
            </a:r>
            <a:r>
              <a:rPr lang="en-US" sz="1200" dirty="0">
                <a:latin typeface="Arial"/>
                <a:cs typeface="Arial"/>
              </a:rPr>
              <a:t>National</a:t>
            </a:r>
            <a:r>
              <a:rPr lang="en-US" sz="1200" spc="-35" dirty="0">
                <a:latin typeface="Arial"/>
                <a:cs typeface="Arial"/>
              </a:rPr>
              <a:t> </a:t>
            </a:r>
            <a:r>
              <a:rPr lang="en-US" sz="1200" spc="-5" dirty="0">
                <a:latin typeface="Arial"/>
                <a:cs typeface="Arial"/>
              </a:rPr>
              <a:t>Evaluation</a:t>
            </a:r>
            <a:r>
              <a:rPr lang="en-US" sz="1200" spc="-25" dirty="0">
                <a:latin typeface="Arial"/>
                <a:cs typeface="Arial"/>
              </a:rPr>
              <a:t> </a:t>
            </a:r>
            <a:r>
              <a:rPr lang="en-US" sz="1200" spc="-5" dirty="0">
                <a:latin typeface="Arial"/>
                <a:cs typeface="Arial"/>
              </a:rPr>
              <a:t>Counsel</a:t>
            </a:r>
            <a:r>
              <a:rPr lang="en-US" sz="1200" spc="-30" dirty="0">
                <a:latin typeface="Arial"/>
                <a:cs typeface="Arial"/>
              </a:rPr>
              <a:t> </a:t>
            </a:r>
            <a:r>
              <a:rPr lang="en-US" sz="1200" spc="-10" dirty="0">
                <a:latin typeface="Arial"/>
                <a:cs typeface="Arial"/>
              </a:rPr>
              <a:t>(CONEVAL),</a:t>
            </a:r>
            <a:r>
              <a:rPr lang="en-US" sz="1200" spc="-70" dirty="0">
                <a:latin typeface="Arial"/>
                <a:cs typeface="Arial"/>
              </a:rPr>
              <a:t> </a:t>
            </a:r>
            <a:r>
              <a:rPr lang="en-US" sz="1200" spc="-5" dirty="0">
                <a:latin typeface="Arial"/>
                <a:cs typeface="Arial"/>
              </a:rPr>
              <a:t>Anticorruption</a:t>
            </a:r>
            <a:r>
              <a:rPr lang="en-US" sz="1200" spc="-35" dirty="0">
                <a:latin typeface="Arial"/>
                <a:cs typeface="Arial"/>
              </a:rPr>
              <a:t> </a:t>
            </a:r>
            <a:r>
              <a:rPr lang="en-US" sz="1200" dirty="0">
                <a:latin typeface="Arial"/>
                <a:cs typeface="Arial"/>
              </a:rPr>
              <a:t>Entity (SESNA),</a:t>
            </a:r>
            <a:r>
              <a:rPr lang="en-US" sz="1200" spc="5" dirty="0">
                <a:latin typeface="Arial"/>
                <a:cs typeface="Arial"/>
              </a:rPr>
              <a:t> Organism for Promotion Investments in Telecommunications (PROMTEL), </a:t>
            </a:r>
            <a:r>
              <a:rPr lang="en-US" sz="1200" dirty="0">
                <a:latin typeface="Arial"/>
                <a:cs typeface="Arial"/>
              </a:rPr>
              <a:t>among</a:t>
            </a:r>
            <a:r>
              <a:rPr lang="en-US" sz="1200" spc="-40" dirty="0">
                <a:latin typeface="Arial"/>
                <a:cs typeface="Arial"/>
              </a:rPr>
              <a:t> </a:t>
            </a:r>
            <a:r>
              <a:rPr lang="en-US" sz="1200" dirty="0">
                <a:latin typeface="Arial"/>
                <a:cs typeface="Arial"/>
              </a:rPr>
              <a:t>others.</a:t>
            </a:r>
          </a:p>
          <a:p>
            <a:pPr marL="171450" indent="-171450" algn="just">
              <a:spcAft>
                <a:spcPts val="600"/>
              </a:spcAft>
              <a:buFont typeface="Arial" panose="020B0604020202020204" pitchFamily="34" charset="0"/>
              <a:buChar char="-"/>
            </a:pPr>
            <a:endParaRPr lang="en-US" sz="1200" dirty="0">
              <a:latin typeface="Arial" panose="020B0604020202020204" pitchFamily="34" charset="0"/>
              <a:ea typeface="Arial" charset="0"/>
              <a:cs typeface="Arial" panose="020B0604020202020204" pitchFamily="34" charset="0"/>
            </a:endParaRPr>
          </a:p>
          <a:p>
            <a:pPr marL="171450" indent="-171450" algn="just">
              <a:spcAft>
                <a:spcPts val="600"/>
              </a:spcAft>
              <a:buSzPct val="150000"/>
              <a:buFont typeface="Arial" panose="020B0604020202020204" pitchFamily="34" charset="0"/>
              <a:buChar char="•"/>
            </a:pPr>
            <a:r>
              <a:rPr lang="en-US" sz="1200" b="1" dirty="0">
                <a:solidFill>
                  <a:srgbClr val="002F5E"/>
                </a:solidFill>
                <a:latin typeface="Arial" panose="020B0604020202020204" pitchFamily="34" charset="0"/>
                <a:cs typeface="Arial" panose="020B0604020202020204" pitchFamily="34" charset="0"/>
              </a:rPr>
              <a:t>Legal counselling to International Organizations and Civil Society Organizations: </a:t>
            </a:r>
          </a:p>
          <a:p>
            <a:pPr marL="171450" indent="-171450" algn="just">
              <a:spcAft>
                <a:spcPts val="600"/>
              </a:spcAft>
              <a:buFont typeface="Arial" panose="020B0604020202020204" pitchFamily="34" charset="0"/>
              <a:buChar char="-"/>
            </a:pPr>
            <a:r>
              <a:rPr lang="en-US" sz="1200" dirty="0">
                <a:latin typeface="Arial" panose="020B0604020202020204" pitchFamily="34" charset="0"/>
                <a:cs typeface="Arial" panose="020B0604020202020204" pitchFamily="34" charset="0"/>
              </a:rPr>
              <a:t>We have carried out various legal studies for international organizations such as the World Bank, the Inter-American Development Bank and the United Nations. We have also carried out studies for Civil Society Organizations. </a:t>
            </a:r>
          </a:p>
        </p:txBody>
      </p:sp>
      <p:sp>
        <p:nvSpPr>
          <p:cNvPr id="26" name="TextBox 8">
            <a:extLst>
              <a:ext uri="{FF2B5EF4-FFF2-40B4-BE49-F238E27FC236}">
                <a16:creationId xmlns:a16="http://schemas.microsoft.com/office/drawing/2014/main" id="{55D70874-A07C-4CC6-81A1-8643EC5B1C5F}"/>
              </a:ext>
            </a:extLst>
          </p:cNvPr>
          <p:cNvSpPr txBox="1"/>
          <p:nvPr/>
        </p:nvSpPr>
        <p:spPr>
          <a:xfrm>
            <a:off x="416791" y="369540"/>
            <a:ext cx="7050809" cy="384721"/>
          </a:xfrm>
          <a:prstGeom prst="rect">
            <a:avLst/>
          </a:prstGeom>
          <a:noFill/>
        </p:spPr>
        <p:txBody>
          <a:bodyPr wrap="square" rtlCol="0">
            <a:spAutoFit/>
          </a:bodyPr>
          <a:lstStyle/>
          <a:p>
            <a:r>
              <a:rPr lang="en-US" sz="1900" dirty="0">
                <a:solidFill>
                  <a:srgbClr val="002F5E"/>
                </a:solidFill>
                <a:latin typeface="Arial" charset="0"/>
                <a:ea typeface="Arial" charset="0"/>
                <a:cs typeface="Arial" charset="0"/>
              </a:rPr>
              <a:t>Anexo B (5/6).</a:t>
            </a:r>
            <a:r>
              <a:rPr lang="en-US" sz="1900" b="1" dirty="0">
                <a:solidFill>
                  <a:srgbClr val="002F5E"/>
                </a:solidFill>
                <a:latin typeface="Arial" charset="0"/>
                <a:ea typeface="Arial" charset="0"/>
                <a:cs typeface="Arial" charset="0"/>
              </a:rPr>
              <a:t> WHAT SETS US APART?</a:t>
            </a:r>
          </a:p>
        </p:txBody>
      </p:sp>
      <p:grpSp>
        <p:nvGrpSpPr>
          <p:cNvPr id="2" name="Grupo 1">
            <a:extLst>
              <a:ext uri="{FF2B5EF4-FFF2-40B4-BE49-F238E27FC236}">
                <a16:creationId xmlns:a16="http://schemas.microsoft.com/office/drawing/2014/main" id="{CC0F8B45-064B-41F4-B725-4EAC00A4212F}"/>
              </a:ext>
            </a:extLst>
          </p:cNvPr>
          <p:cNvGrpSpPr/>
          <p:nvPr/>
        </p:nvGrpSpPr>
        <p:grpSpPr>
          <a:xfrm>
            <a:off x="3499312" y="921184"/>
            <a:ext cx="2157444" cy="1095985"/>
            <a:chOff x="3861262" y="1490866"/>
            <a:chExt cx="2157444" cy="1095985"/>
          </a:xfrm>
        </p:grpSpPr>
        <p:sp>
          <p:nvSpPr>
            <p:cNvPr id="14" name="Rectangle 10">
              <a:extLst>
                <a:ext uri="{FF2B5EF4-FFF2-40B4-BE49-F238E27FC236}">
                  <a16:creationId xmlns:a16="http://schemas.microsoft.com/office/drawing/2014/main" id="{0827232D-3E4A-4C7C-92D9-315C386A5967}"/>
                </a:ext>
              </a:extLst>
            </p:cNvPr>
            <p:cNvSpPr/>
            <p:nvPr/>
          </p:nvSpPr>
          <p:spPr>
            <a:xfrm>
              <a:off x="3861262" y="1490866"/>
              <a:ext cx="2157444" cy="815009"/>
            </a:xfrm>
            <a:prstGeom prst="rect">
              <a:avLst/>
            </a:prstGeom>
            <a:solidFill>
              <a:srgbClr val="005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6">
              <a:extLst>
                <a:ext uri="{FF2B5EF4-FFF2-40B4-BE49-F238E27FC236}">
                  <a16:creationId xmlns:a16="http://schemas.microsoft.com/office/drawing/2014/main" id="{9998DB44-10F0-4F6A-95E2-040EEE55A363}"/>
                </a:ext>
              </a:extLst>
            </p:cNvPr>
            <p:cNvSpPr/>
            <p:nvPr/>
          </p:nvSpPr>
          <p:spPr>
            <a:xfrm>
              <a:off x="3861262" y="2395060"/>
              <a:ext cx="2157444" cy="119272"/>
            </a:xfrm>
            <a:prstGeom prst="rect">
              <a:avLst/>
            </a:prstGeom>
            <a:solidFill>
              <a:srgbClr val="005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9">
              <a:extLst>
                <a:ext uri="{FF2B5EF4-FFF2-40B4-BE49-F238E27FC236}">
                  <a16:creationId xmlns:a16="http://schemas.microsoft.com/office/drawing/2014/main" id="{2CC01813-57DD-4803-BB46-E7DF6DA0BBD7}"/>
                </a:ext>
              </a:extLst>
            </p:cNvPr>
            <p:cNvSpPr/>
            <p:nvPr/>
          </p:nvSpPr>
          <p:spPr>
            <a:xfrm rot="18900000">
              <a:off x="4841984" y="2402055"/>
              <a:ext cx="196000" cy="184796"/>
            </a:xfrm>
            <a:prstGeom prst="rtTriangle">
              <a:avLst/>
            </a:prstGeom>
            <a:solidFill>
              <a:srgbClr val="005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20">
              <a:extLst>
                <a:ext uri="{FF2B5EF4-FFF2-40B4-BE49-F238E27FC236}">
                  <a16:creationId xmlns:a16="http://schemas.microsoft.com/office/drawing/2014/main" id="{29EC8858-1879-41F9-9DA0-3C13367A3D5F}"/>
                </a:ext>
              </a:extLst>
            </p:cNvPr>
            <p:cNvSpPr txBox="1"/>
            <p:nvPr/>
          </p:nvSpPr>
          <p:spPr>
            <a:xfrm>
              <a:off x="4322847" y="1744481"/>
              <a:ext cx="1551481" cy="307777"/>
            </a:xfrm>
            <a:prstGeom prst="rect">
              <a:avLst/>
            </a:prstGeom>
            <a:noFill/>
          </p:spPr>
          <p:txBody>
            <a:bodyPr wrap="square" rtlCol="0">
              <a:spAutoFit/>
            </a:bodyPr>
            <a:lstStyle/>
            <a:p>
              <a:pPr algn="ctr"/>
              <a:r>
                <a:rPr lang="en-US" sz="1400" b="1" dirty="0">
                  <a:solidFill>
                    <a:schemeClr val="bg1"/>
                  </a:solidFill>
                  <a:latin typeface="Arial" charset="0"/>
                  <a:ea typeface="Arial" charset="0"/>
                  <a:cs typeface="Arial" charset="0"/>
                </a:rPr>
                <a:t>RESULTS</a:t>
              </a:r>
            </a:p>
          </p:txBody>
        </p:sp>
        <p:pic>
          <p:nvPicPr>
            <p:cNvPr id="21" name="Picture 27">
              <a:extLst>
                <a:ext uri="{FF2B5EF4-FFF2-40B4-BE49-F238E27FC236}">
                  <a16:creationId xmlns:a16="http://schemas.microsoft.com/office/drawing/2014/main" id="{99FA0D4E-6CFF-4E7F-968E-B699497530E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89854" y="1613207"/>
              <a:ext cx="544996" cy="565957"/>
            </a:xfrm>
            <a:prstGeom prst="rect">
              <a:avLst/>
            </a:prstGeom>
          </p:spPr>
        </p:pic>
      </p:grpSp>
      <p:sp>
        <p:nvSpPr>
          <p:cNvPr id="13" name="TextBox 13">
            <a:extLst>
              <a:ext uri="{FF2B5EF4-FFF2-40B4-BE49-F238E27FC236}">
                <a16:creationId xmlns:a16="http://schemas.microsoft.com/office/drawing/2014/main" id="{9CC450BE-7A13-4DB5-858C-C048DDC049BD}"/>
              </a:ext>
            </a:extLst>
          </p:cNvPr>
          <p:cNvSpPr txBox="1"/>
          <p:nvPr/>
        </p:nvSpPr>
        <p:spPr>
          <a:xfrm>
            <a:off x="7620000" y="340255"/>
            <a:ext cx="1524000" cy="246221"/>
          </a:xfrm>
          <a:prstGeom prst="rect">
            <a:avLst/>
          </a:prstGeom>
          <a:noFill/>
        </p:spPr>
        <p:txBody>
          <a:bodyPr wrap="square" rtlCol="0">
            <a:spAutoFit/>
          </a:bodyPr>
          <a:lstStyle/>
          <a:p>
            <a:pPr algn="r"/>
            <a:r>
              <a:rPr lang="en-US" sz="1000" b="1" dirty="0">
                <a:solidFill>
                  <a:srgbClr val="005993"/>
                </a:solidFill>
                <a:latin typeface="Arial" charset="0"/>
                <a:ea typeface="Arial" charset="0"/>
                <a:cs typeface="Arial" charset="0"/>
              </a:rPr>
              <a:t>www.dlgabogados.mx</a:t>
            </a:r>
          </a:p>
        </p:txBody>
      </p:sp>
    </p:spTree>
    <p:extLst>
      <p:ext uri="{BB962C8B-B14F-4D97-AF65-F5344CB8AC3E}">
        <p14:creationId xmlns:p14="http://schemas.microsoft.com/office/powerpoint/2010/main" val="10573679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776" y="262626"/>
            <a:ext cx="8934450" cy="6567526"/>
          </a:xfrm>
          <a:prstGeom prst="rect">
            <a:avLst/>
          </a:prstGeom>
        </p:spPr>
      </p:pic>
      <p:sp>
        <p:nvSpPr>
          <p:cNvPr id="4" name="Rectangle 3"/>
          <p:cNvSpPr/>
          <p:nvPr/>
        </p:nvSpPr>
        <p:spPr>
          <a:xfrm>
            <a:off x="218334" y="329784"/>
            <a:ext cx="59961" cy="442209"/>
          </a:xfrm>
          <a:prstGeom prst="rect">
            <a:avLst/>
          </a:prstGeom>
          <a:solidFill>
            <a:srgbClr val="002F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006285" y="3675810"/>
            <a:ext cx="1004504" cy="523220"/>
          </a:xfrm>
          <a:prstGeom prst="rect">
            <a:avLst/>
          </a:prstGeom>
          <a:noFill/>
        </p:spPr>
        <p:txBody>
          <a:bodyPr wrap="square" rtlCol="0">
            <a:spAutoFit/>
          </a:bodyPr>
          <a:lstStyle/>
          <a:p>
            <a:pPr algn="ctr"/>
            <a:r>
              <a:rPr lang="en-US" sz="1400" b="1" dirty="0">
                <a:solidFill>
                  <a:srgbClr val="002F5E"/>
                </a:solidFill>
                <a:latin typeface="Arial" charset="0"/>
                <a:ea typeface="Arial" charset="0"/>
                <a:cs typeface="Arial" charset="0"/>
              </a:rPr>
              <a:t>PRIVATE SECTOR</a:t>
            </a:r>
          </a:p>
        </p:txBody>
      </p:sp>
      <p:sp>
        <p:nvSpPr>
          <p:cNvPr id="9" name="TextBox 8"/>
          <p:cNvSpPr txBox="1"/>
          <p:nvPr/>
        </p:nvSpPr>
        <p:spPr>
          <a:xfrm>
            <a:off x="7091254" y="2500414"/>
            <a:ext cx="1004504" cy="523220"/>
          </a:xfrm>
          <a:prstGeom prst="rect">
            <a:avLst/>
          </a:prstGeom>
          <a:noFill/>
        </p:spPr>
        <p:txBody>
          <a:bodyPr wrap="square" rtlCol="0">
            <a:spAutoFit/>
          </a:bodyPr>
          <a:lstStyle/>
          <a:p>
            <a:pPr algn="ctr"/>
            <a:r>
              <a:rPr lang="en-US" sz="1400" b="1" dirty="0">
                <a:solidFill>
                  <a:srgbClr val="002F5E"/>
                </a:solidFill>
                <a:latin typeface="Arial" charset="0"/>
                <a:ea typeface="Arial" charset="0"/>
                <a:cs typeface="Arial" charset="0"/>
              </a:rPr>
              <a:t>PUBLIC SECTOR</a:t>
            </a: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10574" y="2292500"/>
            <a:ext cx="859882" cy="359689"/>
          </a:xfrm>
          <a:prstGeom prst="rect">
            <a:avLst/>
          </a:prstGeom>
        </p:spPr>
      </p:pic>
      <p:sp>
        <p:nvSpPr>
          <p:cNvPr id="12" name="TextBox 11"/>
          <p:cNvSpPr txBox="1"/>
          <p:nvPr/>
        </p:nvSpPr>
        <p:spPr>
          <a:xfrm>
            <a:off x="3321740" y="2673652"/>
            <a:ext cx="2816226" cy="307777"/>
          </a:xfrm>
          <a:prstGeom prst="rect">
            <a:avLst/>
          </a:prstGeom>
          <a:noFill/>
        </p:spPr>
        <p:txBody>
          <a:bodyPr wrap="square" rtlCol="0">
            <a:spAutoFit/>
          </a:bodyPr>
          <a:lstStyle/>
          <a:p>
            <a:pPr algn="ctr"/>
            <a:r>
              <a:rPr lang="en-US" sz="1400" b="1" dirty="0">
                <a:solidFill>
                  <a:srgbClr val="002F5E"/>
                </a:solidFill>
                <a:latin typeface="Arial" charset="0"/>
                <a:ea typeface="Arial" charset="0"/>
                <a:cs typeface="Arial" charset="0"/>
              </a:rPr>
              <a:t>WE SPECIALIZE ON:</a:t>
            </a:r>
          </a:p>
        </p:txBody>
      </p:sp>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11010" y="3117285"/>
            <a:ext cx="565663" cy="587419"/>
          </a:xfrm>
          <a:prstGeom prst="rect">
            <a:avLst/>
          </a:prstGeom>
        </p:spPr>
      </p:pic>
      <p:sp>
        <p:nvSpPr>
          <p:cNvPr id="14" name="TextBox 13"/>
          <p:cNvSpPr txBox="1"/>
          <p:nvPr/>
        </p:nvSpPr>
        <p:spPr>
          <a:xfrm>
            <a:off x="3876672" y="2982288"/>
            <a:ext cx="2474845" cy="723275"/>
          </a:xfrm>
          <a:prstGeom prst="rect">
            <a:avLst/>
          </a:prstGeom>
          <a:noFill/>
        </p:spPr>
        <p:txBody>
          <a:bodyPr wrap="square" rtlCol="0">
            <a:spAutoFit/>
          </a:bodyPr>
          <a:lstStyle/>
          <a:p>
            <a:pPr algn="just"/>
            <a:r>
              <a:rPr lang="es-MX" sz="1400" b="1" dirty="0">
                <a:solidFill>
                  <a:srgbClr val="005993"/>
                </a:solidFill>
                <a:latin typeface="Arial" charset="0"/>
                <a:ea typeface="Arial" charset="0"/>
                <a:cs typeface="Arial" charset="0"/>
              </a:rPr>
              <a:t>●</a:t>
            </a:r>
            <a:r>
              <a:rPr lang="es-MX" sz="1000" b="1" dirty="0">
                <a:solidFill>
                  <a:srgbClr val="005993"/>
                </a:solidFill>
                <a:latin typeface="Arial" charset="0"/>
                <a:ea typeface="Arial" charset="0"/>
                <a:cs typeface="Arial" charset="0"/>
              </a:rPr>
              <a:t> MAKING PROJECTS HAPPEN, </a:t>
            </a:r>
            <a:r>
              <a:rPr lang="es-MX" sz="1400" b="1" dirty="0">
                <a:solidFill>
                  <a:srgbClr val="005993"/>
                </a:solidFill>
                <a:latin typeface="Arial" charset="0"/>
                <a:ea typeface="Arial" charset="0"/>
                <a:cs typeface="Arial" charset="0"/>
              </a:rPr>
              <a:t> </a:t>
            </a:r>
          </a:p>
          <a:p>
            <a:pPr algn="just"/>
            <a:r>
              <a:rPr lang="es-MX" sz="900" dirty="0">
                <a:solidFill>
                  <a:schemeClr val="tx1">
                    <a:lumMod val="85000"/>
                    <a:lumOff val="15000"/>
                  </a:schemeClr>
                </a:solidFill>
                <a:latin typeface="Arial" charset="0"/>
                <a:ea typeface="Arial" charset="0"/>
                <a:cs typeface="Arial" charset="0"/>
              </a:rPr>
              <a:t>using the most appropriate legal scheme for our clients, in the design, negotiation and development of their projects.</a:t>
            </a:r>
            <a:endParaRPr lang="es-MX" sz="900" b="1" dirty="0">
              <a:solidFill>
                <a:srgbClr val="005993"/>
              </a:solidFill>
              <a:latin typeface="Arial" charset="0"/>
              <a:ea typeface="Arial" charset="0"/>
              <a:cs typeface="Arial" charset="0"/>
            </a:endParaRPr>
          </a:p>
        </p:txBody>
      </p:sp>
      <p:sp>
        <p:nvSpPr>
          <p:cNvPr id="15" name="TextBox 14"/>
          <p:cNvSpPr txBox="1"/>
          <p:nvPr/>
        </p:nvSpPr>
        <p:spPr>
          <a:xfrm>
            <a:off x="3876671" y="3705563"/>
            <a:ext cx="2474845" cy="584775"/>
          </a:xfrm>
          <a:prstGeom prst="rect">
            <a:avLst/>
          </a:prstGeom>
          <a:noFill/>
        </p:spPr>
        <p:txBody>
          <a:bodyPr wrap="square" rtlCol="0">
            <a:spAutoFit/>
          </a:bodyPr>
          <a:lstStyle/>
          <a:p>
            <a:pPr algn="just"/>
            <a:r>
              <a:rPr lang="es-MX" sz="1400" b="1" dirty="0">
                <a:solidFill>
                  <a:srgbClr val="005993"/>
                </a:solidFill>
                <a:latin typeface="Arial" charset="0"/>
                <a:ea typeface="Arial" charset="0"/>
                <a:cs typeface="Arial" charset="0"/>
              </a:rPr>
              <a:t>● </a:t>
            </a:r>
            <a:r>
              <a:rPr lang="es-MX" sz="1000" b="1" dirty="0">
                <a:solidFill>
                  <a:srgbClr val="005993"/>
                </a:solidFill>
                <a:latin typeface="Arial" charset="0"/>
                <a:ea typeface="Arial" charset="0"/>
                <a:cs typeface="Arial" charset="0"/>
              </a:rPr>
              <a:t>CONFLICT RESOLUTION, </a:t>
            </a:r>
            <a:r>
              <a:rPr lang="es-MX" sz="900" dirty="0">
                <a:solidFill>
                  <a:schemeClr val="tx1">
                    <a:lumMod val="85000"/>
                    <a:lumOff val="15000"/>
                  </a:schemeClr>
                </a:solidFill>
                <a:latin typeface="Arial" charset="0"/>
                <a:ea typeface="Arial" charset="0"/>
                <a:cs typeface="Arial" charset="0"/>
              </a:rPr>
              <a:t>through prevention, negotiation or litigation, prioritizing a "win-win" approach</a:t>
            </a:r>
            <a:endParaRPr lang="es-MX" sz="900" b="1" dirty="0">
              <a:solidFill>
                <a:srgbClr val="005993"/>
              </a:solidFill>
              <a:latin typeface="Arial" charset="0"/>
              <a:ea typeface="Arial" charset="0"/>
              <a:cs typeface="Arial" charset="0"/>
            </a:endParaRPr>
          </a:p>
        </p:txBody>
      </p:sp>
      <p:sp>
        <p:nvSpPr>
          <p:cNvPr id="16" name="TextBox 15"/>
          <p:cNvSpPr txBox="1"/>
          <p:nvPr/>
        </p:nvSpPr>
        <p:spPr>
          <a:xfrm>
            <a:off x="3876670" y="4284726"/>
            <a:ext cx="2380564" cy="723275"/>
          </a:xfrm>
          <a:prstGeom prst="rect">
            <a:avLst/>
          </a:prstGeom>
          <a:noFill/>
        </p:spPr>
        <p:txBody>
          <a:bodyPr wrap="square" rtlCol="0">
            <a:spAutoFit/>
          </a:bodyPr>
          <a:lstStyle/>
          <a:p>
            <a:pPr algn="just"/>
            <a:r>
              <a:rPr lang="es-MX" sz="1400" b="1" dirty="0">
                <a:solidFill>
                  <a:srgbClr val="005993"/>
                </a:solidFill>
                <a:latin typeface="Arial" charset="0"/>
                <a:ea typeface="Arial" charset="0"/>
                <a:cs typeface="Arial" charset="0"/>
              </a:rPr>
              <a:t>● </a:t>
            </a:r>
            <a:r>
              <a:rPr lang="es-MX" sz="1000" b="1" dirty="0">
                <a:solidFill>
                  <a:srgbClr val="005993"/>
                </a:solidFill>
                <a:latin typeface="Arial" charset="0"/>
                <a:ea typeface="Arial" charset="0"/>
                <a:cs typeface="Arial" charset="0"/>
              </a:rPr>
              <a:t>IMPROVING REGULATION, </a:t>
            </a:r>
            <a:r>
              <a:rPr lang="es-MX" sz="900" dirty="0">
                <a:solidFill>
                  <a:schemeClr val="tx1">
                    <a:lumMod val="85000"/>
                    <a:lumOff val="15000"/>
                  </a:schemeClr>
                </a:solidFill>
                <a:latin typeface="Arial" charset="0"/>
                <a:ea typeface="Arial" charset="0"/>
                <a:cs typeface="Arial" charset="0"/>
              </a:rPr>
              <a:t>so that public-private activity is carried out under standards of efficiency, effectiveness and transparency. </a:t>
            </a:r>
            <a:endParaRPr lang="es-MX" sz="900" b="1" dirty="0">
              <a:solidFill>
                <a:srgbClr val="005993"/>
              </a:solidFill>
              <a:latin typeface="Arial" charset="0"/>
              <a:ea typeface="Arial" charset="0"/>
              <a:cs typeface="Arial" charset="0"/>
            </a:endParaRPr>
          </a:p>
        </p:txBody>
      </p:sp>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21740" y="3742485"/>
            <a:ext cx="576605" cy="598783"/>
          </a:xfrm>
          <a:prstGeom prst="rect">
            <a:avLst/>
          </a:prstGeom>
        </p:spPr>
      </p:pic>
      <p:pic>
        <p:nvPicPr>
          <p:cNvPr id="18" name="Picture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321740" y="4378190"/>
            <a:ext cx="574813" cy="596921"/>
          </a:xfrm>
          <a:prstGeom prst="rect">
            <a:avLst/>
          </a:prstGeom>
        </p:spPr>
      </p:pic>
      <p:sp>
        <p:nvSpPr>
          <p:cNvPr id="23" name="TextBox 13"/>
          <p:cNvSpPr txBox="1"/>
          <p:nvPr/>
        </p:nvSpPr>
        <p:spPr>
          <a:xfrm>
            <a:off x="4307794" y="6633145"/>
            <a:ext cx="379667" cy="246221"/>
          </a:xfrm>
          <a:prstGeom prst="rect">
            <a:avLst/>
          </a:prstGeom>
          <a:noFill/>
        </p:spPr>
        <p:txBody>
          <a:bodyPr wrap="square" rtlCol="0">
            <a:spAutoFit/>
          </a:bodyPr>
          <a:lstStyle/>
          <a:p>
            <a:r>
              <a:rPr lang="en-US" sz="1000" b="1" dirty="0">
                <a:solidFill>
                  <a:srgbClr val="005993"/>
                </a:solidFill>
                <a:latin typeface="Arial" charset="0"/>
                <a:ea typeface="Arial" charset="0"/>
                <a:cs typeface="Arial" charset="0"/>
              </a:rPr>
              <a:t>1/6</a:t>
            </a:r>
          </a:p>
        </p:txBody>
      </p:sp>
      <p:sp>
        <p:nvSpPr>
          <p:cNvPr id="22" name="TextBox 4">
            <a:extLst>
              <a:ext uri="{FF2B5EF4-FFF2-40B4-BE49-F238E27FC236}">
                <a16:creationId xmlns:a16="http://schemas.microsoft.com/office/drawing/2014/main" id="{E7EB8913-62E8-4D20-8856-3C9D4EDD6D6E}"/>
              </a:ext>
            </a:extLst>
          </p:cNvPr>
          <p:cNvSpPr txBox="1"/>
          <p:nvPr/>
        </p:nvSpPr>
        <p:spPr>
          <a:xfrm>
            <a:off x="524933" y="366222"/>
            <a:ext cx="2523067" cy="384721"/>
          </a:xfrm>
          <a:prstGeom prst="rect">
            <a:avLst/>
          </a:prstGeom>
          <a:noFill/>
        </p:spPr>
        <p:txBody>
          <a:bodyPr wrap="square" rtlCol="0">
            <a:spAutoFit/>
          </a:bodyPr>
          <a:lstStyle/>
          <a:p>
            <a:r>
              <a:rPr lang="en-US" sz="1900" b="1" dirty="0">
                <a:solidFill>
                  <a:srgbClr val="002F5E"/>
                </a:solidFill>
                <a:latin typeface="Arial" charset="0"/>
                <a:ea typeface="Arial" charset="0"/>
                <a:cs typeface="Arial" charset="0"/>
              </a:rPr>
              <a:t>THE FIRM</a:t>
            </a:r>
          </a:p>
        </p:txBody>
      </p:sp>
      <p:sp>
        <p:nvSpPr>
          <p:cNvPr id="19" name="TextBox 13">
            <a:extLst>
              <a:ext uri="{FF2B5EF4-FFF2-40B4-BE49-F238E27FC236}">
                <a16:creationId xmlns:a16="http://schemas.microsoft.com/office/drawing/2014/main" id="{BC580B6A-2DF9-4B72-AFD4-87DD5D606DED}"/>
              </a:ext>
            </a:extLst>
          </p:cNvPr>
          <p:cNvSpPr txBox="1"/>
          <p:nvPr/>
        </p:nvSpPr>
        <p:spPr>
          <a:xfrm>
            <a:off x="7620000" y="340255"/>
            <a:ext cx="1524000" cy="246221"/>
          </a:xfrm>
          <a:prstGeom prst="rect">
            <a:avLst/>
          </a:prstGeom>
          <a:noFill/>
        </p:spPr>
        <p:txBody>
          <a:bodyPr wrap="square" rtlCol="0">
            <a:spAutoFit/>
          </a:bodyPr>
          <a:lstStyle/>
          <a:p>
            <a:pPr algn="r"/>
            <a:r>
              <a:rPr lang="en-US" sz="1000" b="1" dirty="0">
                <a:solidFill>
                  <a:srgbClr val="005993"/>
                </a:solidFill>
                <a:latin typeface="Arial" charset="0"/>
                <a:ea typeface="Arial" charset="0"/>
                <a:cs typeface="Arial" charset="0"/>
              </a:rPr>
              <a:t>www.dlgabogados.mx</a:t>
            </a:r>
          </a:p>
        </p:txBody>
      </p:sp>
      <p:sp>
        <p:nvSpPr>
          <p:cNvPr id="20" name="TextBox 19">
            <a:extLst>
              <a:ext uri="{FF2B5EF4-FFF2-40B4-BE49-F238E27FC236}">
                <a16:creationId xmlns:a16="http://schemas.microsoft.com/office/drawing/2014/main" id="{BA3A28BE-4F26-4707-B295-754FDCD16B3F}"/>
              </a:ext>
            </a:extLst>
          </p:cNvPr>
          <p:cNvSpPr txBox="1"/>
          <p:nvPr/>
        </p:nvSpPr>
        <p:spPr>
          <a:xfrm>
            <a:off x="278295" y="837189"/>
            <a:ext cx="8519994" cy="461665"/>
          </a:xfrm>
          <a:prstGeom prst="rect">
            <a:avLst/>
          </a:prstGeom>
          <a:noFill/>
        </p:spPr>
        <p:txBody>
          <a:bodyPr wrap="square" rtlCol="0">
            <a:spAutoFit/>
          </a:bodyPr>
          <a:lstStyle/>
          <a:p>
            <a:pPr marL="171450" indent="-171450" algn="just">
              <a:buFont typeface="Arial" panose="020B0604020202020204" pitchFamily="34" charset="0"/>
              <a:buChar char="•"/>
            </a:pPr>
            <a:r>
              <a:rPr lang="en-US" sz="1200" b="1" dirty="0">
                <a:solidFill>
                  <a:srgbClr val="005993"/>
                </a:solidFill>
                <a:effectLst>
                  <a:outerShdw blurRad="38100" dist="38100" dir="2700000" algn="tl">
                    <a:srgbClr val="000000">
                      <a:alpha val="43137"/>
                    </a:srgbClr>
                  </a:outerShdw>
                </a:effectLst>
                <a:latin typeface="Arial" charset="0"/>
                <a:cs typeface="Arial" charset="0"/>
              </a:rPr>
              <a:t>DLG is a firm specialized* </a:t>
            </a:r>
            <a:r>
              <a:rPr lang="en-US" sz="1200" dirty="0">
                <a:solidFill>
                  <a:schemeClr val="bg1">
                    <a:lumMod val="50000"/>
                  </a:schemeClr>
                </a:solidFill>
                <a:latin typeface="Arial" charset="0"/>
                <a:ea typeface="Arial" charset="0"/>
                <a:cs typeface="Arial" charset="0"/>
              </a:rPr>
              <a:t>in the interaction of the private and public sectors. We help clients who have not been able to achieve their public-private projects, building effective solutions and avoiding conflicts within the bureaucratic complexity.</a:t>
            </a:r>
          </a:p>
        </p:txBody>
      </p:sp>
      <p:sp>
        <p:nvSpPr>
          <p:cNvPr id="21" name="Rectángulo 20">
            <a:extLst>
              <a:ext uri="{FF2B5EF4-FFF2-40B4-BE49-F238E27FC236}">
                <a16:creationId xmlns:a16="http://schemas.microsoft.com/office/drawing/2014/main" id="{93FE13D8-5F58-4719-AEFE-840E71D422D5}"/>
              </a:ext>
            </a:extLst>
          </p:cNvPr>
          <p:cNvSpPr/>
          <p:nvPr/>
        </p:nvSpPr>
        <p:spPr>
          <a:xfrm>
            <a:off x="5481" y="6303421"/>
            <a:ext cx="2574744" cy="261610"/>
          </a:xfrm>
          <a:prstGeom prst="rect">
            <a:avLst/>
          </a:prstGeom>
        </p:spPr>
        <p:txBody>
          <a:bodyPr wrap="none">
            <a:spAutoFit/>
          </a:bodyPr>
          <a:lstStyle/>
          <a:p>
            <a:pPr marL="171450" indent="-171450">
              <a:buFont typeface="Arial" panose="020B0604020202020204" pitchFamily="34" charset="0"/>
              <a:buChar char="•"/>
            </a:pPr>
            <a:r>
              <a:rPr lang="es-MX" sz="1100" b="1" dirty="0">
                <a:solidFill>
                  <a:srgbClr val="005993"/>
                </a:solidFill>
                <a:latin typeface="Arial" charset="0"/>
                <a:ea typeface="Arial" charset="0"/>
                <a:cs typeface="Arial" charset="0"/>
              </a:rPr>
              <a:t>DLG team resumes: </a:t>
            </a:r>
            <a:r>
              <a:rPr lang="es-MX" sz="1100" b="1" i="1" u="sng" dirty="0">
                <a:solidFill>
                  <a:srgbClr val="005993"/>
                </a:solidFill>
                <a:latin typeface="Arial" charset="0"/>
                <a:ea typeface="Arial" charset="0"/>
                <a:cs typeface="Arial" charset="0"/>
              </a:rPr>
              <a:t>see Annex A</a:t>
            </a:r>
            <a:endParaRPr lang="es-MX" sz="1100" i="1" u="sng" dirty="0">
              <a:solidFill>
                <a:srgbClr val="005993"/>
              </a:solidFill>
            </a:endParaRPr>
          </a:p>
        </p:txBody>
      </p:sp>
    </p:spTree>
    <p:extLst>
      <p:ext uri="{BB962C8B-B14F-4D97-AF65-F5344CB8AC3E}">
        <p14:creationId xmlns:p14="http://schemas.microsoft.com/office/powerpoint/2010/main" val="13332334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18334" y="329784"/>
            <a:ext cx="59961" cy="442209"/>
          </a:xfrm>
          <a:prstGeom prst="rect">
            <a:avLst/>
          </a:prstGeom>
          <a:solidFill>
            <a:srgbClr val="002F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416791" y="1856154"/>
            <a:ext cx="8317634" cy="4339650"/>
          </a:xfrm>
          <a:prstGeom prst="rect">
            <a:avLst/>
          </a:prstGeom>
        </p:spPr>
        <p:txBody>
          <a:bodyPr wrap="square">
            <a:spAutoFit/>
          </a:bodyPr>
          <a:lstStyle/>
          <a:p>
            <a:pPr algn="just">
              <a:spcAft>
                <a:spcPts val="600"/>
              </a:spcAft>
            </a:pPr>
            <a:endParaRPr lang="es-MX" sz="1200" dirty="0">
              <a:latin typeface="Arial" panose="020B0604020202020204" pitchFamily="34" charset="0"/>
              <a:ea typeface="Arial" charset="0"/>
              <a:cs typeface="Arial" panose="020B0604020202020204" pitchFamily="34" charset="0"/>
            </a:endParaRPr>
          </a:p>
          <a:p>
            <a:pPr marL="171450" indent="-171450" algn="just">
              <a:spcAft>
                <a:spcPts val="600"/>
              </a:spcAft>
              <a:buSzPct val="150000"/>
              <a:buFont typeface="Arial" panose="020B0604020202020204" pitchFamily="34" charset="0"/>
              <a:buChar char="•"/>
            </a:pPr>
            <a:r>
              <a:rPr lang="es-MX" sz="1200" b="1" dirty="0">
                <a:solidFill>
                  <a:srgbClr val="002F5E"/>
                </a:solidFill>
                <a:latin typeface="Arial" panose="020B0604020202020204" pitchFamily="34" charset="0"/>
                <a:cs typeface="Arial" panose="020B0604020202020204" pitchFamily="34" charset="0"/>
              </a:rPr>
              <a:t>Digital </a:t>
            </a:r>
            <a:r>
              <a:rPr lang="en-US" sz="1200" b="1" dirty="0">
                <a:solidFill>
                  <a:srgbClr val="002F5E"/>
                </a:solidFill>
                <a:latin typeface="Arial" panose="020B0604020202020204" pitchFamily="34" charset="0"/>
                <a:cs typeface="Arial" panose="020B0604020202020204" pitchFamily="34" charset="0"/>
              </a:rPr>
              <a:t>Economy</a:t>
            </a:r>
            <a:r>
              <a:rPr lang="es-MX" sz="1200" b="1" dirty="0">
                <a:solidFill>
                  <a:srgbClr val="002F5E"/>
                </a:solidFill>
                <a:latin typeface="Arial" panose="020B0604020202020204" pitchFamily="34" charset="0"/>
                <a:cs typeface="Arial" panose="020B0604020202020204" pitchFamily="34" charset="0"/>
              </a:rPr>
              <a:t>:</a:t>
            </a:r>
          </a:p>
          <a:p>
            <a:pPr marL="171450" indent="-171450" algn="just">
              <a:spcAft>
                <a:spcPts val="600"/>
              </a:spcAft>
              <a:buFont typeface="Arial" panose="020B0604020202020204" pitchFamily="34" charset="0"/>
              <a:buChar char="-"/>
            </a:pPr>
            <a:r>
              <a:rPr lang="en-US" sz="1200" dirty="0">
                <a:latin typeface="Arial" panose="020B0604020202020204" pitchFamily="34" charset="0"/>
                <a:cs typeface="Arial" panose="020B0604020202020204" pitchFamily="34" charset="0"/>
              </a:rPr>
              <a:t>Legal advice to some of the main platforms and technological apps on the Internet in niches such as social networks, home delivery services, electronic payment services, among others.</a:t>
            </a:r>
          </a:p>
          <a:p>
            <a:pPr marL="171450" indent="-171450" algn="just">
              <a:spcAft>
                <a:spcPts val="600"/>
              </a:spcAft>
              <a:buFont typeface="Arial" panose="020B0604020202020204" pitchFamily="34" charset="0"/>
              <a:buChar char="-"/>
            </a:pPr>
            <a:r>
              <a:rPr lang="en-US" sz="1200" dirty="0">
                <a:latin typeface="Arial" panose="020B0604020202020204" pitchFamily="34" charset="0"/>
                <a:cs typeface="Arial" panose="020B0604020202020204" pitchFamily="34" charset="0"/>
              </a:rPr>
              <a:t>We know in detail the Fintech and Payment Systems regulation (SPEI, Card Payment Networks), which allows us to provide specialized advice to the main players in these markets.</a:t>
            </a:r>
          </a:p>
          <a:p>
            <a:pPr marL="171450" indent="-171450" algn="just">
              <a:spcAft>
                <a:spcPts val="600"/>
              </a:spcAft>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pPr marL="171450" indent="-171450" algn="just">
              <a:spcAft>
                <a:spcPts val="600"/>
              </a:spcAft>
              <a:buSzPct val="150000"/>
              <a:buFont typeface="Arial" panose="020B0604020202020204" pitchFamily="34" charset="0"/>
              <a:buChar char="•"/>
            </a:pPr>
            <a:r>
              <a:rPr lang="en-US" sz="1200" b="1" dirty="0">
                <a:solidFill>
                  <a:srgbClr val="002F5E"/>
                </a:solidFill>
                <a:latin typeface="Arial" panose="020B0604020202020204" pitchFamily="34" charset="0"/>
                <a:cs typeface="Arial" panose="020B0604020202020204" pitchFamily="34" charset="0"/>
              </a:rPr>
              <a:t>Financial:</a:t>
            </a:r>
          </a:p>
          <a:p>
            <a:pPr marL="171450" indent="-171450" algn="just">
              <a:spcAft>
                <a:spcPts val="600"/>
              </a:spcAft>
              <a:buFont typeface="Arial" panose="020B0604020202020204" pitchFamily="34" charset="0"/>
              <a:buChar char="-"/>
            </a:pPr>
            <a:r>
              <a:rPr lang="en-US" sz="1200" dirty="0">
                <a:latin typeface="Arial" panose="020B0604020202020204" pitchFamily="34" charset="0"/>
                <a:cs typeface="Arial" panose="020B0604020202020204" pitchFamily="34" charset="0"/>
              </a:rPr>
              <a:t>Project Finance: we have successfully implemented investment projects and financial schemes with Banking Institutions and State Governments.</a:t>
            </a:r>
            <a:endParaRPr lang="es-MX" sz="1200" dirty="0">
              <a:latin typeface="Arial" panose="020B0604020202020204" pitchFamily="34" charset="0"/>
              <a:cs typeface="Arial" panose="020B0604020202020204" pitchFamily="34" charset="0"/>
            </a:endParaRPr>
          </a:p>
          <a:p>
            <a:pPr marL="171450" indent="-171450" algn="just">
              <a:spcAft>
                <a:spcPts val="600"/>
              </a:spcAft>
              <a:buFont typeface="Arial" panose="020B0604020202020204" pitchFamily="34" charset="0"/>
              <a:buChar char="-"/>
            </a:pPr>
            <a:endParaRPr lang="es-MX" sz="1200" dirty="0">
              <a:solidFill>
                <a:srgbClr val="FF0000"/>
              </a:solidFill>
              <a:latin typeface="Arial" panose="020B0604020202020204" pitchFamily="34" charset="0"/>
              <a:cs typeface="Arial" panose="020B0604020202020204" pitchFamily="34" charset="0"/>
            </a:endParaRPr>
          </a:p>
          <a:p>
            <a:pPr marL="171450" indent="-171450" algn="just">
              <a:spcAft>
                <a:spcPts val="600"/>
              </a:spcAft>
              <a:buSzPct val="150000"/>
              <a:buFont typeface="Arial" panose="020B0604020202020204" pitchFamily="34" charset="0"/>
              <a:buChar char="•"/>
            </a:pPr>
            <a:r>
              <a:rPr lang="en-US" sz="1200" b="1" dirty="0">
                <a:solidFill>
                  <a:srgbClr val="002F5E"/>
                </a:solidFill>
                <a:latin typeface="Arial" panose="020B0604020202020204" pitchFamily="34" charset="0"/>
                <a:cs typeface="Arial" panose="020B0604020202020204" pitchFamily="34" charset="0"/>
              </a:rPr>
              <a:t>Entrepreneurship:</a:t>
            </a:r>
          </a:p>
          <a:p>
            <a:pPr marL="171450" indent="-171450" algn="just">
              <a:spcAft>
                <a:spcPts val="600"/>
              </a:spcAft>
              <a:buFont typeface="Arial" panose="020B0604020202020204" pitchFamily="34" charset="0"/>
              <a:buChar char="-"/>
            </a:pPr>
            <a:r>
              <a:rPr lang="en-US" sz="1200" dirty="0">
                <a:latin typeface="Arial" panose="020B0604020202020204" pitchFamily="34" charset="0"/>
                <a:cs typeface="Arial" panose="020B0604020202020204" pitchFamily="34" charset="0"/>
              </a:rPr>
              <a:t>We have designed corporate and fiscal structures for new businesses in different branches of the economy, as well as successfully participating in initial capital raising and institutional financing schemes. </a:t>
            </a:r>
          </a:p>
          <a:p>
            <a:pPr marL="171450" indent="-171450" algn="just">
              <a:spcAft>
                <a:spcPts val="600"/>
              </a:spcAft>
              <a:buFont typeface="Arial" panose="020B0604020202020204" pitchFamily="34" charset="0"/>
              <a:buChar char="-"/>
            </a:pPr>
            <a:endParaRPr lang="es-MX" sz="1200" dirty="0">
              <a:solidFill>
                <a:srgbClr val="FF0000"/>
              </a:solidFill>
              <a:latin typeface="Arial" panose="020B0604020202020204" pitchFamily="34" charset="0"/>
              <a:cs typeface="Arial" panose="020B0604020202020204" pitchFamily="34" charset="0"/>
            </a:endParaRPr>
          </a:p>
          <a:p>
            <a:pPr marL="171450" indent="-171450" algn="just">
              <a:spcAft>
                <a:spcPts val="600"/>
              </a:spcAft>
              <a:buSzPct val="150000"/>
              <a:buFont typeface="Arial" panose="020B0604020202020204" pitchFamily="34" charset="0"/>
              <a:buChar char="•"/>
            </a:pPr>
            <a:r>
              <a:rPr lang="es-MX" sz="1200" b="1" dirty="0">
                <a:solidFill>
                  <a:srgbClr val="002F5E"/>
                </a:solidFill>
                <a:latin typeface="Arial" panose="020B0604020202020204" pitchFamily="34" charset="0"/>
                <a:cs typeface="Arial" panose="020B0604020202020204" pitchFamily="34" charset="0"/>
              </a:rPr>
              <a:t>Legislative and </a:t>
            </a:r>
            <a:r>
              <a:rPr lang="en-US" sz="1200" b="1" dirty="0">
                <a:solidFill>
                  <a:srgbClr val="002F5E"/>
                </a:solidFill>
                <a:latin typeface="Arial" panose="020B0604020202020204" pitchFamily="34" charset="0"/>
                <a:cs typeface="Arial" panose="020B0604020202020204" pitchFamily="34" charset="0"/>
              </a:rPr>
              <a:t>regulatory monitoring:</a:t>
            </a:r>
          </a:p>
          <a:p>
            <a:pPr marL="171450" indent="-171450" algn="just">
              <a:spcAft>
                <a:spcPts val="600"/>
              </a:spcAft>
              <a:buFont typeface="Arial" panose="020B0604020202020204" pitchFamily="34" charset="0"/>
              <a:buChar char="-"/>
            </a:pPr>
            <a:r>
              <a:rPr lang="en-US" sz="1200" dirty="0">
                <a:latin typeface="Arial" panose="020B0604020202020204" pitchFamily="34" charset="0"/>
                <a:cs typeface="Arial" panose="020B0604020202020204" pitchFamily="34" charset="0"/>
              </a:rPr>
              <a:t>Our legislative and regulatory monitoring service at the federal level and in all of the 32  Mexican States allows our clients to act in a timely manner and make the best-informed decisions that best suit their business.</a:t>
            </a:r>
          </a:p>
        </p:txBody>
      </p:sp>
      <p:sp>
        <p:nvSpPr>
          <p:cNvPr id="26" name="TextBox 8">
            <a:extLst>
              <a:ext uri="{FF2B5EF4-FFF2-40B4-BE49-F238E27FC236}">
                <a16:creationId xmlns:a16="http://schemas.microsoft.com/office/drawing/2014/main" id="{55D70874-A07C-4CC6-81A1-8643EC5B1C5F}"/>
              </a:ext>
            </a:extLst>
          </p:cNvPr>
          <p:cNvSpPr txBox="1"/>
          <p:nvPr/>
        </p:nvSpPr>
        <p:spPr>
          <a:xfrm>
            <a:off x="416791" y="369540"/>
            <a:ext cx="7050809" cy="384721"/>
          </a:xfrm>
          <a:prstGeom prst="rect">
            <a:avLst/>
          </a:prstGeom>
          <a:noFill/>
        </p:spPr>
        <p:txBody>
          <a:bodyPr wrap="square" rtlCol="0">
            <a:spAutoFit/>
          </a:bodyPr>
          <a:lstStyle/>
          <a:p>
            <a:r>
              <a:rPr lang="en-US" sz="1900" dirty="0">
                <a:solidFill>
                  <a:srgbClr val="002F5E"/>
                </a:solidFill>
                <a:latin typeface="Arial" charset="0"/>
                <a:ea typeface="Arial" charset="0"/>
                <a:cs typeface="Arial" charset="0"/>
              </a:rPr>
              <a:t>Annex B (6/6).</a:t>
            </a:r>
            <a:r>
              <a:rPr lang="en-US" sz="1900" b="1" dirty="0">
                <a:solidFill>
                  <a:srgbClr val="002F5E"/>
                </a:solidFill>
                <a:latin typeface="Arial" charset="0"/>
                <a:ea typeface="Arial" charset="0"/>
                <a:cs typeface="Arial" charset="0"/>
              </a:rPr>
              <a:t> WHAT SETS US APART?</a:t>
            </a:r>
          </a:p>
        </p:txBody>
      </p:sp>
      <p:grpSp>
        <p:nvGrpSpPr>
          <p:cNvPr id="2" name="Grupo 1">
            <a:extLst>
              <a:ext uri="{FF2B5EF4-FFF2-40B4-BE49-F238E27FC236}">
                <a16:creationId xmlns:a16="http://schemas.microsoft.com/office/drawing/2014/main" id="{CC0F8B45-064B-41F4-B725-4EAC00A4212F}"/>
              </a:ext>
            </a:extLst>
          </p:cNvPr>
          <p:cNvGrpSpPr/>
          <p:nvPr/>
        </p:nvGrpSpPr>
        <p:grpSpPr>
          <a:xfrm>
            <a:off x="3499312" y="863128"/>
            <a:ext cx="2157444" cy="1095985"/>
            <a:chOff x="3861262" y="1490866"/>
            <a:chExt cx="2157444" cy="1095985"/>
          </a:xfrm>
        </p:grpSpPr>
        <p:sp>
          <p:nvSpPr>
            <p:cNvPr id="14" name="Rectangle 10">
              <a:extLst>
                <a:ext uri="{FF2B5EF4-FFF2-40B4-BE49-F238E27FC236}">
                  <a16:creationId xmlns:a16="http://schemas.microsoft.com/office/drawing/2014/main" id="{0827232D-3E4A-4C7C-92D9-315C386A5967}"/>
                </a:ext>
              </a:extLst>
            </p:cNvPr>
            <p:cNvSpPr/>
            <p:nvPr/>
          </p:nvSpPr>
          <p:spPr>
            <a:xfrm>
              <a:off x="3861262" y="1490866"/>
              <a:ext cx="2157444" cy="815009"/>
            </a:xfrm>
            <a:prstGeom prst="rect">
              <a:avLst/>
            </a:prstGeom>
            <a:solidFill>
              <a:srgbClr val="005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6">
              <a:extLst>
                <a:ext uri="{FF2B5EF4-FFF2-40B4-BE49-F238E27FC236}">
                  <a16:creationId xmlns:a16="http://schemas.microsoft.com/office/drawing/2014/main" id="{9998DB44-10F0-4F6A-95E2-040EEE55A363}"/>
                </a:ext>
              </a:extLst>
            </p:cNvPr>
            <p:cNvSpPr/>
            <p:nvPr/>
          </p:nvSpPr>
          <p:spPr>
            <a:xfrm>
              <a:off x="3861262" y="2395060"/>
              <a:ext cx="2157444" cy="119272"/>
            </a:xfrm>
            <a:prstGeom prst="rect">
              <a:avLst/>
            </a:prstGeom>
            <a:solidFill>
              <a:srgbClr val="005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9">
              <a:extLst>
                <a:ext uri="{FF2B5EF4-FFF2-40B4-BE49-F238E27FC236}">
                  <a16:creationId xmlns:a16="http://schemas.microsoft.com/office/drawing/2014/main" id="{2CC01813-57DD-4803-BB46-E7DF6DA0BBD7}"/>
                </a:ext>
              </a:extLst>
            </p:cNvPr>
            <p:cNvSpPr/>
            <p:nvPr/>
          </p:nvSpPr>
          <p:spPr>
            <a:xfrm rot="18900000">
              <a:off x="4841984" y="2402055"/>
              <a:ext cx="196000" cy="184796"/>
            </a:xfrm>
            <a:prstGeom prst="rtTriangle">
              <a:avLst/>
            </a:prstGeom>
            <a:solidFill>
              <a:srgbClr val="005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20">
              <a:extLst>
                <a:ext uri="{FF2B5EF4-FFF2-40B4-BE49-F238E27FC236}">
                  <a16:creationId xmlns:a16="http://schemas.microsoft.com/office/drawing/2014/main" id="{29EC8858-1879-41F9-9DA0-3C13367A3D5F}"/>
                </a:ext>
              </a:extLst>
            </p:cNvPr>
            <p:cNvSpPr txBox="1"/>
            <p:nvPr/>
          </p:nvSpPr>
          <p:spPr>
            <a:xfrm>
              <a:off x="4338889" y="1744481"/>
              <a:ext cx="1551481" cy="307777"/>
            </a:xfrm>
            <a:prstGeom prst="rect">
              <a:avLst/>
            </a:prstGeom>
            <a:noFill/>
          </p:spPr>
          <p:txBody>
            <a:bodyPr wrap="square" rtlCol="0">
              <a:spAutoFit/>
            </a:bodyPr>
            <a:lstStyle/>
            <a:p>
              <a:pPr algn="ctr"/>
              <a:r>
                <a:rPr lang="en-US" sz="1400" b="1" dirty="0">
                  <a:solidFill>
                    <a:schemeClr val="bg1"/>
                  </a:solidFill>
                  <a:latin typeface="Arial" charset="0"/>
                  <a:ea typeface="Arial" charset="0"/>
                  <a:cs typeface="Arial" charset="0"/>
                </a:rPr>
                <a:t>RESULTS</a:t>
              </a:r>
            </a:p>
          </p:txBody>
        </p:sp>
        <p:pic>
          <p:nvPicPr>
            <p:cNvPr id="21" name="Picture 27">
              <a:extLst>
                <a:ext uri="{FF2B5EF4-FFF2-40B4-BE49-F238E27FC236}">
                  <a16:creationId xmlns:a16="http://schemas.microsoft.com/office/drawing/2014/main" id="{99FA0D4E-6CFF-4E7F-968E-B699497530E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89854" y="1613207"/>
              <a:ext cx="544996" cy="565957"/>
            </a:xfrm>
            <a:prstGeom prst="rect">
              <a:avLst/>
            </a:prstGeom>
          </p:spPr>
        </p:pic>
      </p:grpSp>
      <p:sp>
        <p:nvSpPr>
          <p:cNvPr id="13" name="TextBox 13">
            <a:extLst>
              <a:ext uri="{FF2B5EF4-FFF2-40B4-BE49-F238E27FC236}">
                <a16:creationId xmlns:a16="http://schemas.microsoft.com/office/drawing/2014/main" id="{9CC450BE-7A13-4DB5-858C-C048DDC049BD}"/>
              </a:ext>
            </a:extLst>
          </p:cNvPr>
          <p:cNvSpPr txBox="1"/>
          <p:nvPr/>
        </p:nvSpPr>
        <p:spPr>
          <a:xfrm>
            <a:off x="7620000" y="340255"/>
            <a:ext cx="1524000" cy="246221"/>
          </a:xfrm>
          <a:prstGeom prst="rect">
            <a:avLst/>
          </a:prstGeom>
          <a:noFill/>
        </p:spPr>
        <p:txBody>
          <a:bodyPr wrap="square" rtlCol="0">
            <a:spAutoFit/>
          </a:bodyPr>
          <a:lstStyle/>
          <a:p>
            <a:pPr algn="r"/>
            <a:r>
              <a:rPr lang="en-US" sz="1000" b="1" dirty="0">
                <a:solidFill>
                  <a:srgbClr val="005993"/>
                </a:solidFill>
                <a:latin typeface="Arial" charset="0"/>
                <a:ea typeface="Arial" charset="0"/>
                <a:cs typeface="Arial" charset="0"/>
              </a:rPr>
              <a:t>www.dlgabogados.mx</a:t>
            </a:r>
          </a:p>
        </p:txBody>
      </p:sp>
    </p:spTree>
    <p:extLst>
      <p:ext uri="{BB962C8B-B14F-4D97-AF65-F5344CB8AC3E}">
        <p14:creationId xmlns:p14="http://schemas.microsoft.com/office/powerpoint/2010/main" val="15671797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6540"/>
            <a:ext cx="9628094" cy="6964540"/>
          </a:xfrm>
          <a:prstGeom prst="rect">
            <a:avLst/>
          </a:prstGeom>
        </p:spPr>
      </p:pic>
      <p:grpSp>
        <p:nvGrpSpPr>
          <p:cNvPr id="5" name="Group 4"/>
          <p:cNvGrpSpPr/>
          <p:nvPr/>
        </p:nvGrpSpPr>
        <p:grpSpPr>
          <a:xfrm>
            <a:off x="3324125" y="998913"/>
            <a:ext cx="3143909" cy="2484954"/>
            <a:chOff x="3324126" y="2554941"/>
            <a:chExt cx="3143909" cy="2484954"/>
          </a:xfrm>
        </p:grpSpPr>
        <p:sp>
          <p:nvSpPr>
            <p:cNvPr id="6" name="Rectangle 5"/>
            <p:cNvSpPr/>
            <p:nvPr/>
          </p:nvSpPr>
          <p:spPr>
            <a:xfrm>
              <a:off x="3324126" y="2554941"/>
              <a:ext cx="3143909" cy="24849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24126" y="2691247"/>
              <a:ext cx="3032462" cy="2348648"/>
            </a:xfrm>
            <a:prstGeom prst="rect">
              <a:avLst/>
            </a:prstGeom>
          </p:spPr>
        </p:pic>
      </p:grpSp>
    </p:spTree>
    <p:extLst>
      <p:ext uri="{BB962C8B-B14F-4D97-AF65-F5344CB8AC3E}">
        <p14:creationId xmlns:p14="http://schemas.microsoft.com/office/powerpoint/2010/main" val="14907083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18334" y="329784"/>
            <a:ext cx="59961" cy="442209"/>
          </a:xfrm>
          <a:prstGeom prst="rect">
            <a:avLst/>
          </a:prstGeom>
          <a:solidFill>
            <a:srgbClr val="002F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16791" y="369540"/>
            <a:ext cx="4721266" cy="677108"/>
          </a:xfrm>
          <a:prstGeom prst="rect">
            <a:avLst/>
          </a:prstGeom>
          <a:noFill/>
        </p:spPr>
        <p:txBody>
          <a:bodyPr wrap="square" rtlCol="0">
            <a:spAutoFit/>
          </a:bodyPr>
          <a:lstStyle/>
          <a:p>
            <a:r>
              <a:rPr lang="en-US" sz="1900" b="1" dirty="0">
                <a:solidFill>
                  <a:srgbClr val="002F5E"/>
                </a:solidFill>
                <a:latin typeface="Arial" charset="0"/>
                <a:ea typeface="Arial" charset="0"/>
                <a:cs typeface="Arial" charset="0"/>
              </a:rPr>
              <a:t>WHAT SETS US APART*? </a:t>
            </a:r>
          </a:p>
          <a:p>
            <a:endParaRPr lang="en-US" sz="1900" b="1" dirty="0">
              <a:solidFill>
                <a:srgbClr val="FF0000"/>
              </a:solidFill>
              <a:highlight>
                <a:srgbClr val="FFFF00"/>
              </a:highlight>
              <a:latin typeface="Arial" charset="0"/>
              <a:ea typeface="Arial" charset="0"/>
              <a:cs typeface="Arial" charset="0"/>
            </a:endParaRPr>
          </a:p>
        </p:txBody>
      </p:sp>
      <p:grpSp>
        <p:nvGrpSpPr>
          <p:cNvPr id="5" name="Grupo 4">
            <a:extLst>
              <a:ext uri="{FF2B5EF4-FFF2-40B4-BE49-F238E27FC236}">
                <a16:creationId xmlns:a16="http://schemas.microsoft.com/office/drawing/2014/main" id="{9A2FEBC5-208F-41F9-A57B-333B8F64DA23}"/>
              </a:ext>
            </a:extLst>
          </p:cNvPr>
          <p:cNvGrpSpPr/>
          <p:nvPr/>
        </p:nvGrpSpPr>
        <p:grpSpPr>
          <a:xfrm>
            <a:off x="409575" y="1490867"/>
            <a:ext cx="2676362" cy="4068287"/>
            <a:chOff x="583743" y="1490867"/>
            <a:chExt cx="2676362" cy="4068287"/>
          </a:xfrm>
        </p:grpSpPr>
        <p:sp>
          <p:nvSpPr>
            <p:cNvPr id="10" name="Rectangle 9"/>
            <p:cNvSpPr/>
            <p:nvPr/>
          </p:nvSpPr>
          <p:spPr>
            <a:xfrm>
              <a:off x="689792" y="1490867"/>
              <a:ext cx="2157444" cy="815009"/>
            </a:xfrm>
            <a:prstGeom prst="rect">
              <a:avLst/>
            </a:prstGeom>
            <a:gradFill flip="none" rotWithShape="1">
              <a:gsLst>
                <a:gs pos="38000">
                  <a:srgbClr val="002F5E"/>
                </a:gs>
                <a:gs pos="99000">
                  <a:srgbClr val="005993"/>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89792" y="2395060"/>
              <a:ext cx="2157444" cy="119272"/>
            </a:xfrm>
            <a:prstGeom prst="rect">
              <a:avLst/>
            </a:prstGeom>
            <a:gradFill flip="none" rotWithShape="1">
              <a:gsLst>
                <a:gs pos="38000">
                  <a:srgbClr val="002F5E"/>
                </a:gs>
                <a:gs pos="99000">
                  <a:srgbClr val="005993"/>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18900000">
              <a:off x="1660575" y="2402055"/>
              <a:ext cx="196000" cy="184796"/>
            </a:xfrm>
            <a:prstGeom prst="rtTriangle">
              <a:avLst/>
            </a:prstGeom>
            <a:solidFill>
              <a:srgbClr val="002F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583743" y="2881498"/>
              <a:ext cx="2590800" cy="2677656"/>
            </a:xfrm>
            <a:prstGeom prst="rect">
              <a:avLst/>
            </a:prstGeom>
          </p:spPr>
          <p:txBody>
            <a:bodyPr wrap="square">
              <a:spAutoFit/>
            </a:bodyPr>
            <a:lstStyle/>
            <a:p>
              <a:pPr algn="ctr"/>
              <a:r>
                <a:rPr lang="es-MX" sz="1200" dirty="0">
                  <a:solidFill>
                    <a:srgbClr val="005993"/>
                  </a:solidFill>
                </a:rPr>
                <a:t>●</a:t>
              </a:r>
              <a:r>
                <a:rPr lang="es-MX" sz="1200" dirty="0">
                  <a:latin typeface="Arial" charset="0"/>
                  <a:ea typeface="Arial" charset="0"/>
                  <a:cs typeface="Arial" charset="0"/>
                </a:rPr>
                <a:t> National and international legal framework</a:t>
              </a:r>
            </a:p>
            <a:p>
              <a:pPr algn="ctr"/>
              <a:endParaRPr lang="es-MX" sz="1200" dirty="0">
                <a:latin typeface="Arial" charset="0"/>
                <a:ea typeface="Arial" charset="0"/>
                <a:cs typeface="Arial" charset="0"/>
              </a:endParaRPr>
            </a:p>
            <a:p>
              <a:pPr algn="ctr"/>
              <a:r>
                <a:rPr lang="es-MX" sz="1200" dirty="0">
                  <a:solidFill>
                    <a:srgbClr val="005993"/>
                  </a:solidFill>
                </a:rPr>
                <a:t>●</a:t>
              </a:r>
              <a:r>
                <a:rPr lang="es-MX" sz="1200" dirty="0">
                  <a:latin typeface="Arial" charset="0"/>
                  <a:ea typeface="Arial" charset="0"/>
                  <a:cs typeface="Arial" charset="0"/>
                </a:rPr>
                <a:t> Operation of institutions and companies</a:t>
              </a:r>
            </a:p>
            <a:p>
              <a:pPr algn="ctr"/>
              <a:endParaRPr lang="es-MX" sz="1200" dirty="0">
                <a:latin typeface="Arial" charset="0"/>
                <a:ea typeface="Arial" charset="0"/>
                <a:cs typeface="Arial" charset="0"/>
              </a:endParaRPr>
            </a:p>
            <a:p>
              <a:pPr algn="ctr"/>
              <a:r>
                <a:rPr lang="es-MX" sz="1200" dirty="0">
                  <a:solidFill>
                    <a:srgbClr val="005993"/>
                  </a:solidFill>
                </a:rPr>
                <a:t>●</a:t>
              </a:r>
              <a:r>
                <a:rPr lang="es-MX" sz="1200" dirty="0">
                  <a:latin typeface="Arial" charset="0"/>
                  <a:ea typeface="Arial" charset="0"/>
                  <a:cs typeface="Arial" charset="0"/>
                </a:rPr>
                <a:t> Market functioning</a:t>
              </a:r>
            </a:p>
            <a:p>
              <a:pPr algn="ctr"/>
              <a:endParaRPr lang="es-MX" sz="1200" dirty="0">
                <a:latin typeface="Arial" charset="0"/>
                <a:ea typeface="Arial" charset="0"/>
                <a:cs typeface="Arial" charset="0"/>
              </a:endParaRPr>
            </a:p>
            <a:p>
              <a:pPr algn="ctr"/>
              <a:r>
                <a:rPr lang="es-MX" sz="1200" dirty="0">
                  <a:solidFill>
                    <a:srgbClr val="005993"/>
                  </a:solidFill>
                </a:rPr>
                <a:t>●</a:t>
              </a:r>
              <a:r>
                <a:rPr lang="es-MX" sz="1200" dirty="0">
                  <a:latin typeface="Arial" charset="0"/>
                  <a:ea typeface="Arial" charset="0"/>
                  <a:cs typeface="Arial" charset="0"/>
                </a:rPr>
                <a:t> Governmental</a:t>
              </a:r>
            </a:p>
            <a:p>
              <a:pPr algn="ctr"/>
              <a:r>
                <a:rPr lang="es-MX" sz="1200" dirty="0">
                  <a:latin typeface="Arial" charset="0"/>
                  <a:ea typeface="Arial" charset="0"/>
                  <a:cs typeface="Arial" charset="0"/>
                </a:rPr>
                <a:t>procedures</a:t>
              </a:r>
            </a:p>
            <a:p>
              <a:pPr algn="ctr"/>
              <a:endParaRPr lang="es-MX" sz="1200" dirty="0">
                <a:latin typeface="Arial" charset="0"/>
                <a:ea typeface="Arial" charset="0"/>
                <a:cs typeface="Arial" charset="0"/>
              </a:endParaRPr>
            </a:p>
            <a:p>
              <a:pPr algn="ctr"/>
              <a:r>
                <a:rPr lang="es-MX" sz="1200" dirty="0">
                  <a:solidFill>
                    <a:srgbClr val="005993"/>
                  </a:solidFill>
                </a:rPr>
                <a:t>● </a:t>
              </a:r>
              <a:r>
                <a:rPr lang="es-MX" sz="1200" dirty="0">
                  <a:latin typeface="Arial" charset="0"/>
                  <a:ea typeface="Arial" charset="0"/>
                  <a:cs typeface="Arial" charset="0"/>
                </a:rPr>
                <a:t>Political and social</a:t>
              </a:r>
            </a:p>
            <a:p>
              <a:pPr algn="ctr"/>
              <a:r>
                <a:rPr lang="es-MX" sz="1200" dirty="0">
                  <a:latin typeface="Arial" charset="0"/>
                  <a:ea typeface="Arial" charset="0"/>
                  <a:cs typeface="Arial" charset="0"/>
                </a:rPr>
                <a:t>factors</a:t>
              </a:r>
            </a:p>
            <a:p>
              <a:pPr algn="ctr"/>
              <a:endParaRPr lang="es-MX" sz="1200" dirty="0">
                <a:latin typeface="Arial" charset="0"/>
                <a:ea typeface="Arial" charset="0"/>
                <a:cs typeface="Arial" charset="0"/>
              </a:endParaRPr>
            </a:p>
          </p:txBody>
        </p:sp>
        <p:sp>
          <p:nvSpPr>
            <p:cNvPr id="26" name="TextBox 25"/>
            <p:cNvSpPr txBox="1"/>
            <p:nvPr/>
          </p:nvSpPr>
          <p:spPr>
            <a:xfrm>
              <a:off x="699900" y="1744481"/>
              <a:ext cx="2560205" cy="307777"/>
            </a:xfrm>
            <a:prstGeom prst="rect">
              <a:avLst/>
            </a:prstGeom>
            <a:noFill/>
          </p:spPr>
          <p:txBody>
            <a:bodyPr wrap="square" rtlCol="0">
              <a:spAutoFit/>
            </a:bodyPr>
            <a:lstStyle/>
            <a:p>
              <a:pPr algn="ctr"/>
              <a:r>
                <a:rPr lang="en-US" sz="1400" b="1" dirty="0">
                  <a:solidFill>
                    <a:schemeClr val="bg1"/>
                  </a:solidFill>
                  <a:latin typeface="Arial" charset="0"/>
                  <a:ea typeface="Arial" charset="0"/>
                  <a:cs typeface="Arial" charset="0"/>
                </a:rPr>
                <a:t>KNOWLEDGE</a:t>
              </a:r>
            </a:p>
          </p:txBody>
        </p:sp>
        <p:pic>
          <p:nvPicPr>
            <p:cNvPr id="27" name="Picture 2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2775" y="1613207"/>
              <a:ext cx="554617" cy="575948"/>
            </a:xfrm>
            <a:prstGeom prst="rect">
              <a:avLst/>
            </a:prstGeom>
          </p:spPr>
        </p:pic>
      </p:grpSp>
      <p:sp>
        <p:nvSpPr>
          <p:cNvPr id="22" name="Rectangle 21"/>
          <p:cNvSpPr/>
          <p:nvPr/>
        </p:nvSpPr>
        <p:spPr>
          <a:xfrm>
            <a:off x="5816600" y="2844030"/>
            <a:ext cx="2917826" cy="2862322"/>
          </a:xfrm>
          <a:prstGeom prst="rect">
            <a:avLst/>
          </a:prstGeom>
        </p:spPr>
        <p:txBody>
          <a:bodyPr wrap="square">
            <a:spAutoFit/>
          </a:bodyPr>
          <a:lstStyle/>
          <a:p>
            <a:pPr algn="ctr"/>
            <a:r>
              <a:rPr lang="es-MX" sz="1200" dirty="0">
                <a:solidFill>
                  <a:srgbClr val="005993"/>
                </a:solidFill>
              </a:rPr>
              <a:t>●</a:t>
            </a:r>
            <a:r>
              <a:rPr lang="es-MX" sz="1200" dirty="0"/>
              <a:t> Successful multidisciplinary</a:t>
            </a:r>
          </a:p>
          <a:p>
            <a:pPr algn="ctr"/>
            <a:r>
              <a:rPr lang="es-MX" sz="1200" dirty="0"/>
              <a:t>negotiations </a:t>
            </a:r>
          </a:p>
          <a:p>
            <a:pPr algn="ctr"/>
            <a:endParaRPr lang="es-MX" sz="1200" dirty="0"/>
          </a:p>
          <a:p>
            <a:pPr algn="ctr"/>
            <a:r>
              <a:rPr lang="es-MX" sz="1200" dirty="0">
                <a:solidFill>
                  <a:srgbClr val="005993"/>
                </a:solidFill>
              </a:rPr>
              <a:t>●</a:t>
            </a:r>
            <a:r>
              <a:rPr lang="es-MX" sz="1200" dirty="0"/>
              <a:t> Dispute resolution and favorable resolutions in litigation.</a:t>
            </a:r>
          </a:p>
          <a:p>
            <a:pPr algn="ctr"/>
            <a:endParaRPr lang="es-MX" sz="1200" dirty="0"/>
          </a:p>
          <a:p>
            <a:pPr algn="ctr"/>
            <a:r>
              <a:rPr lang="es-MX" sz="1200" dirty="0">
                <a:solidFill>
                  <a:srgbClr val="005993"/>
                </a:solidFill>
              </a:rPr>
              <a:t>●</a:t>
            </a:r>
            <a:r>
              <a:rPr lang="es-MX" sz="1200" dirty="0"/>
              <a:t> Successful implementation of public-private reforms</a:t>
            </a:r>
          </a:p>
          <a:p>
            <a:pPr algn="ctr"/>
            <a:endParaRPr lang="es-MX" sz="1200" dirty="0"/>
          </a:p>
          <a:p>
            <a:pPr algn="ctr"/>
            <a:r>
              <a:rPr lang="es-MX" sz="1200" dirty="0">
                <a:solidFill>
                  <a:srgbClr val="005993"/>
                </a:solidFill>
              </a:rPr>
              <a:t>●</a:t>
            </a:r>
            <a:r>
              <a:rPr lang="es-MX" sz="1200" dirty="0"/>
              <a:t> New institutions and</a:t>
            </a:r>
          </a:p>
          <a:p>
            <a:pPr algn="ctr"/>
            <a:r>
              <a:rPr lang="es-MX" sz="1200" dirty="0"/>
              <a:t>public enterprises</a:t>
            </a:r>
          </a:p>
          <a:p>
            <a:pPr algn="ctr"/>
            <a:endParaRPr lang="es-MX" sz="1200" dirty="0"/>
          </a:p>
          <a:p>
            <a:pPr algn="ctr"/>
            <a:r>
              <a:rPr lang="es-MX" sz="1200" dirty="0">
                <a:solidFill>
                  <a:srgbClr val="005993"/>
                </a:solidFill>
              </a:rPr>
              <a:t>●</a:t>
            </a:r>
            <a:r>
              <a:rPr lang="es-MX" sz="1200" dirty="0"/>
              <a:t> Effective attention to audits</a:t>
            </a:r>
          </a:p>
          <a:p>
            <a:pPr algn="ctr"/>
            <a:endParaRPr lang="es-MX" sz="1200" dirty="0"/>
          </a:p>
          <a:p>
            <a:pPr algn="ctr"/>
            <a:r>
              <a:rPr lang="es-MX" sz="1200" dirty="0"/>
              <a:t> </a:t>
            </a:r>
            <a:r>
              <a:rPr lang="es-MX" sz="1200" dirty="0">
                <a:solidFill>
                  <a:srgbClr val="005993"/>
                </a:solidFill>
              </a:rPr>
              <a:t>●</a:t>
            </a:r>
            <a:r>
              <a:rPr lang="es-MX" sz="1200" dirty="0"/>
              <a:t> Optimal crisis management</a:t>
            </a:r>
          </a:p>
        </p:txBody>
      </p:sp>
      <p:grpSp>
        <p:nvGrpSpPr>
          <p:cNvPr id="6" name="Grupo 5">
            <a:extLst>
              <a:ext uri="{FF2B5EF4-FFF2-40B4-BE49-F238E27FC236}">
                <a16:creationId xmlns:a16="http://schemas.microsoft.com/office/drawing/2014/main" id="{4AD1F83D-4547-4E1D-869C-48F633A1D499}"/>
              </a:ext>
            </a:extLst>
          </p:cNvPr>
          <p:cNvGrpSpPr/>
          <p:nvPr/>
        </p:nvGrpSpPr>
        <p:grpSpPr>
          <a:xfrm>
            <a:off x="6188761" y="1490866"/>
            <a:ext cx="2816226" cy="1095985"/>
            <a:chOff x="6188761" y="1490866"/>
            <a:chExt cx="2816226" cy="1095985"/>
          </a:xfrm>
        </p:grpSpPr>
        <p:sp>
          <p:nvSpPr>
            <p:cNvPr id="11" name="Rectangle 10"/>
            <p:cNvSpPr/>
            <p:nvPr/>
          </p:nvSpPr>
          <p:spPr>
            <a:xfrm>
              <a:off x="6242512" y="1490866"/>
              <a:ext cx="2157444" cy="815009"/>
            </a:xfrm>
            <a:prstGeom prst="rect">
              <a:avLst/>
            </a:prstGeom>
            <a:solidFill>
              <a:srgbClr val="005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6242512" y="2395060"/>
              <a:ext cx="2157444" cy="119272"/>
            </a:xfrm>
            <a:prstGeom prst="rect">
              <a:avLst/>
            </a:prstGeom>
            <a:solidFill>
              <a:srgbClr val="005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ight Triangle 19"/>
            <p:cNvSpPr/>
            <p:nvPr/>
          </p:nvSpPr>
          <p:spPr>
            <a:xfrm rot="18900000">
              <a:off x="7223234" y="2402055"/>
              <a:ext cx="196000" cy="184796"/>
            </a:xfrm>
            <a:prstGeom prst="rtTriangle">
              <a:avLst/>
            </a:prstGeom>
            <a:solidFill>
              <a:srgbClr val="005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6188761" y="1744481"/>
              <a:ext cx="2816226" cy="307777"/>
            </a:xfrm>
            <a:prstGeom prst="rect">
              <a:avLst/>
            </a:prstGeom>
            <a:noFill/>
          </p:spPr>
          <p:txBody>
            <a:bodyPr wrap="square" rtlCol="0">
              <a:spAutoFit/>
            </a:bodyPr>
            <a:lstStyle/>
            <a:p>
              <a:pPr algn="ctr"/>
              <a:r>
                <a:rPr lang="en-US" sz="1400" b="1" dirty="0">
                  <a:solidFill>
                    <a:schemeClr val="bg1"/>
                  </a:solidFill>
                  <a:latin typeface="Arial" charset="0"/>
                  <a:ea typeface="Arial" charset="0"/>
                  <a:cs typeface="Arial" charset="0"/>
                </a:rPr>
                <a:t>RESULTS</a:t>
              </a:r>
            </a:p>
          </p:txBody>
        </p:sp>
        <p:pic>
          <p:nvPicPr>
            <p:cNvPr id="28" name="Picture 2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71104" y="1613207"/>
              <a:ext cx="544996" cy="565957"/>
            </a:xfrm>
            <a:prstGeom prst="rect">
              <a:avLst/>
            </a:prstGeom>
          </p:spPr>
        </p:pic>
      </p:grpSp>
      <p:grpSp>
        <p:nvGrpSpPr>
          <p:cNvPr id="3" name="Grupo 2">
            <a:extLst>
              <a:ext uri="{FF2B5EF4-FFF2-40B4-BE49-F238E27FC236}">
                <a16:creationId xmlns:a16="http://schemas.microsoft.com/office/drawing/2014/main" id="{70E8DB18-1B0B-4E09-924D-166ED9B7D468}"/>
              </a:ext>
            </a:extLst>
          </p:cNvPr>
          <p:cNvGrpSpPr/>
          <p:nvPr/>
        </p:nvGrpSpPr>
        <p:grpSpPr>
          <a:xfrm>
            <a:off x="3000375" y="1490867"/>
            <a:ext cx="3200896" cy="4385637"/>
            <a:chOff x="5888717" y="1490867"/>
            <a:chExt cx="3200896" cy="4385637"/>
          </a:xfrm>
        </p:grpSpPr>
        <p:sp>
          <p:nvSpPr>
            <p:cNvPr id="12" name="Rectangle 11"/>
            <p:cNvSpPr/>
            <p:nvPr/>
          </p:nvSpPr>
          <p:spPr>
            <a:xfrm rot="10800000">
              <a:off x="6251062" y="1490867"/>
              <a:ext cx="2157444" cy="815009"/>
            </a:xfrm>
            <a:prstGeom prst="rect">
              <a:avLst/>
            </a:prstGeom>
            <a:gradFill flip="none" rotWithShape="1">
              <a:gsLst>
                <a:gs pos="38000">
                  <a:srgbClr val="002F5E"/>
                </a:gs>
                <a:gs pos="99000">
                  <a:srgbClr val="005993"/>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rot="10800000">
              <a:off x="6251062" y="2395060"/>
              <a:ext cx="2157444" cy="119272"/>
            </a:xfrm>
            <a:prstGeom prst="rect">
              <a:avLst/>
            </a:prstGeom>
            <a:gradFill flip="none" rotWithShape="1">
              <a:gsLst>
                <a:gs pos="38000">
                  <a:srgbClr val="002F5E"/>
                </a:gs>
                <a:gs pos="99000">
                  <a:srgbClr val="005993"/>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ight Triangle 18"/>
            <p:cNvSpPr/>
            <p:nvPr/>
          </p:nvSpPr>
          <p:spPr>
            <a:xfrm rot="18900000">
              <a:off x="7221845" y="2402055"/>
              <a:ext cx="196000" cy="184796"/>
            </a:xfrm>
            <a:prstGeom prst="rtTriangle">
              <a:avLst/>
            </a:prstGeom>
            <a:solidFill>
              <a:srgbClr val="002F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5888717" y="2829516"/>
              <a:ext cx="2816225" cy="3046988"/>
            </a:xfrm>
            <a:prstGeom prst="rect">
              <a:avLst/>
            </a:prstGeom>
          </p:spPr>
          <p:txBody>
            <a:bodyPr wrap="square">
              <a:spAutoFit/>
            </a:bodyPr>
            <a:lstStyle/>
            <a:p>
              <a:pPr algn="ctr"/>
              <a:r>
                <a:rPr lang="es-MX" sz="1200" dirty="0">
                  <a:solidFill>
                    <a:srgbClr val="005993"/>
                  </a:solidFill>
                </a:rPr>
                <a:t>●</a:t>
              </a:r>
              <a:r>
                <a:rPr lang="es-MX" sz="1200" dirty="0"/>
                <a:t> More than 25 years working </a:t>
              </a:r>
            </a:p>
            <a:p>
              <a:pPr algn="ctr"/>
              <a:r>
                <a:rPr lang="es-MX" sz="1200" dirty="0"/>
                <a:t>under the highest professional ethical standards </a:t>
              </a:r>
            </a:p>
            <a:p>
              <a:pPr algn="ctr"/>
              <a:r>
                <a:rPr lang="es-MX" sz="1200" dirty="0"/>
                <a:t>  </a:t>
              </a:r>
            </a:p>
            <a:p>
              <a:pPr algn="ctr"/>
              <a:r>
                <a:rPr lang="es-MX" sz="1200" dirty="0">
                  <a:solidFill>
                    <a:srgbClr val="005993"/>
                  </a:solidFill>
                </a:rPr>
                <a:t>●</a:t>
              </a:r>
              <a:r>
                <a:rPr lang="es-MX" sz="1200" dirty="0"/>
                <a:t> We head key legal areas of the government.</a:t>
              </a:r>
            </a:p>
            <a:p>
              <a:pPr algn="ctr"/>
              <a:endParaRPr lang="es-MX" sz="1200" dirty="0"/>
            </a:p>
            <a:p>
              <a:pPr algn="ctr"/>
              <a:r>
                <a:rPr lang="es-MX" sz="1200" dirty="0">
                  <a:solidFill>
                    <a:srgbClr val="005993"/>
                  </a:solidFill>
                </a:rPr>
                <a:t>●</a:t>
              </a:r>
              <a:r>
                <a:rPr lang="es-MX" sz="1200" dirty="0"/>
                <a:t> Complex matters with</a:t>
              </a:r>
            </a:p>
            <a:p>
              <a:pPr algn="ctr"/>
              <a:r>
                <a:rPr lang="es-MX" sz="1200" dirty="0"/>
                <a:t>economic, political and social</a:t>
              </a:r>
            </a:p>
            <a:p>
              <a:pPr algn="ctr"/>
              <a:r>
                <a:rPr lang="es-MX" sz="1200" dirty="0"/>
                <a:t>components</a:t>
              </a:r>
            </a:p>
            <a:p>
              <a:pPr algn="ctr"/>
              <a:endParaRPr lang="es-MX" sz="1200" dirty="0"/>
            </a:p>
            <a:p>
              <a:pPr algn="ctr"/>
              <a:r>
                <a:rPr lang="es-MX" sz="1200" dirty="0">
                  <a:solidFill>
                    <a:srgbClr val="005993"/>
                  </a:solidFill>
                </a:rPr>
                <a:t>● </a:t>
              </a:r>
              <a:r>
                <a:rPr lang="es-MX" sz="1200" dirty="0"/>
                <a:t>Public-private conflicts</a:t>
              </a:r>
            </a:p>
            <a:p>
              <a:pPr algn="ctr"/>
              <a:r>
                <a:rPr lang="es-MX" sz="1200" dirty="0"/>
                <a:t>   of high significance</a:t>
              </a:r>
            </a:p>
            <a:p>
              <a:pPr algn="ctr"/>
              <a:endParaRPr lang="es-MX" sz="1200" dirty="0"/>
            </a:p>
            <a:p>
              <a:pPr algn="ctr"/>
              <a:r>
                <a:rPr lang="es-MX" sz="1200" dirty="0">
                  <a:solidFill>
                    <a:srgbClr val="005993"/>
                  </a:solidFill>
                </a:rPr>
                <a:t>●</a:t>
              </a:r>
              <a:r>
                <a:rPr lang="es-MX" sz="1200" dirty="0"/>
                <a:t> Management of multidisciplinary</a:t>
              </a:r>
            </a:p>
            <a:p>
              <a:pPr algn="ctr"/>
              <a:r>
                <a:rPr lang="es-MX" sz="1200" dirty="0"/>
                <a:t>teams</a:t>
              </a:r>
            </a:p>
          </p:txBody>
        </p:sp>
        <p:sp>
          <p:nvSpPr>
            <p:cNvPr id="24" name="TextBox 23"/>
            <p:cNvSpPr txBox="1"/>
            <p:nvPr/>
          </p:nvSpPr>
          <p:spPr>
            <a:xfrm>
              <a:off x="6273387" y="1744481"/>
              <a:ext cx="2816226" cy="307777"/>
            </a:xfrm>
            <a:prstGeom prst="rect">
              <a:avLst/>
            </a:prstGeom>
            <a:noFill/>
          </p:spPr>
          <p:txBody>
            <a:bodyPr wrap="square" rtlCol="0">
              <a:spAutoFit/>
            </a:bodyPr>
            <a:lstStyle/>
            <a:p>
              <a:pPr algn="ctr"/>
              <a:r>
                <a:rPr lang="en-US" sz="1400" b="1" dirty="0">
                  <a:solidFill>
                    <a:schemeClr val="bg1"/>
                  </a:solidFill>
                  <a:latin typeface="Arial" charset="0"/>
                  <a:ea typeface="Arial" charset="0"/>
                  <a:cs typeface="Arial" charset="0"/>
                </a:rPr>
                <a:t>EXPERTISE</a:t>
              </a:r>
            </a:p>
          </p:txBody>
        </p:sp>
        <p:pic>
          <p:nvPicPr>
            <p:cNvPr id="29" name="Picture 2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90818" y="1528649"/>
              <a:ext cx="723819" cy="751658"/>
            </a:xfrm>
            <a:prstGeom prst="rect">
              <a:avLst/>
            </a:prstGeom>
          </p:spPr>
        </p:pic>
      </p:grpSp>
      <p:sp>
        <p:nvSpPr>
          <p:cNvPr id="30" name="TextBox 7">
            <a:extLst>
              <a:ext uri="{FF2B5EF4-FFF2-40B4-BE49-F238E27FC236}">
                <a16:creationId xmlns:a16="http://schemas.microsoft.com/office/drawing/2014/main" id="{E73FCF58-BD3B-468F-AC36-01836FB74651}"/>
              </a:ext>
            </a:extLst>
          </p:cNvPr>
          <p:cNvSpPr txBox="1"/>
          <p:nvPr/>
        </p:nvSpPr>
        <p:spPr>
          <a:xfrm>
            <a:off x="2681612" y="1688257"/>
            <a:ext cx="681107" cy="461665"/>
          </a:xfrm>
          <a:prstGeom prst="rect">
            <a:avLst/>
          </a:prstGeom>
          <a:noFill/>
        </p:spPr>
        <p:txBody>
          <a:bodyPr wrap="square" rtlCol="0">
            <a:spAutoFit/>
          </a:bodyPr>
          <a:lstStyle/>
          <a:p>
            <a:pPr algn="ctr"/>
            <a:r>
              <a:rPr lang="en-US" sz="2400" b="1" dirty="0">
                <a:solidFill>
                  <a:srgbClr val="002F5E"/>
                </a:solidFill>
                <a:latin typeface="Arial" charset="0"/>
                <a:ea typeface="Arial" charset="0"/>
                <a:cs typeface="Arial" charset="0"/>
              </a:rPr>
              <a:t>+</a:t>
            </a:r>
          </a:p>
        </p:txBody>
      </p:sp>
      <p:sp>
        <p:nvSpPr>
          <p:cNvPr id="31" name="TextBox 7">
            <a:extLst>
              <a:ext uri="{FF2B5EF4-FFF2-40B4-BE49-F238E27FC236}">
                <a16:creationId xmlns:a16="http://schemas.microsoft.com/office/drawing/2014/main" id="{A5575150-624D-4D7E-ACC0-A660EA3D8EC5}"/>
              </a:ext>
            </a:extLst>
          </p:cNvPr>
          <p:cNvSpPr txBox="1"/>
          <p:nvPr/>
        </p:nvSpPr>
        <p:spPr>
          <a:xfrm>
            <a:off x="5533673" y="1681003"/>
            <a:ext cx="681107" cy="461665"/>
          </a:xfrm>
          <a:prstGeom prst="rect">
            <a:avLst/>
          </a:prstGeom>
          <a:noFill/>
        </p:spPr>
        <p:txBody>
          <a:bodyPr wrap="square" rtlCol="0">
            <a:spAutoFit/>
          </a:bodyPr>
          <a:lstStyle/>
          <a:p>
            <a:pPr algn="ctr"/>
            <a:r>
              <a:rPr lang="en-US" sz="2400" b="1" dirty="0">
                <a:solidFill>
                  <a:srgbClr val="002F5E"/>
                </a:solidFill>
                <a:latin typeface="Arial" charset="0"/>
                <a:ea typeface="Arial" charset="0"/>
                <a:cs typeface="Arial" charset="0"/>
              </a:rPr>
              <a:t>=</a:t>
            </a:r>
          </a:p>
        </p:txBody>
      </p:sp>
      <p:sp>
        <p:nvSpPr>
          <p:cNvPr id="33" name="TextBox 13"/>
          <p:cNvSpPr txBox="1"/>
          <p:nvPr/>
        </p:nvSpPr>
        <p:spPr>
          <a:xfrm>
            <a:off x="4307794" y="6633145"/>
            <a:ext cx="379667" cy="246221"/>
          </a:xfrm>
          <a:prstGeom prst="rect">
            <a:avLst/>
          </a:prstGeom>
          <a:noFill/>
        </p:spPr>
        <p:txBody>
          <a:bodyPr wrap="square" rtlCol="0">
            <a:spAutoFit/>
          </a:bodyPr>
          <a:lstStyle/>
          <a:p>
            <a:r>
              <a:rPr lang="en-US" sz="1000" b="1" dirty="0">
                <a:solidFill>
                  <a:srgbClr val="005993"/>
                </a:solidFill>
                <a:latin typeface="Arial" charset="0"/>
                <a:ea typeface="Arial" charset="0"/>
                <a:cs typeface="Arial" charset="0"/>
              </a:rPr>
              <a:t>2/6</a:t>
            </a:r>
          </a:p>
        </p:txBody>
      </p:sp>
      <p:sp>
        <p:nvSpPr>
          <p:cNvPr id="34" name="Rectángulo 33">
            <a:extLst>
              <a:ext uri="{FF2B5EF4-FFF2-40B4-BE49-F238E27FC236}">
                <a16:creationId xmlns:a16="http://schemas.microsoft.com/office/drawing/2014/main" id="{4DFACADF-6D4B-4C2D-A2DC-0B759AB46ACF}"/>
              </a:ext>
            </a:extLst>
          </p:cNvPr>
          <p:cNvSpPr/>
          <p:nvPr/>
        </p:nvSpPr>
        <p:spPr>
          <a:xfrm>
            <a:off x="62631" y="6284371"/>
            <a:ext cx="2962671" cy="261610"/>
          </a:xfrm>
          <a:prstGeom prst="rect">
            <a:avLst/>
          </a:prstGeom>
        </p:spPr>
        <p:txBody>
          <a:bodyPr wrap="none">
            <a:spAutoFit/>
          </a:bodyPr>
          <a:lstStyle/>
          <a:p>
            <a:r>
              <a:rPr lang="es-MX" sz="1100" b="1" dirty="0">
                <a:solidFill>
                  <a:srgbClr val="005993"/>
                </a:solidFill>
                <a:latin typeface="Arial" charset="0"/>
                <a:ea typeface="Arial" charset="0"/>
                <a:cs typeface="Arial" charset="0"/>
              </a:rPr>
              <a:t>* More detailed information: </a:t>
            </a:r>
            <a:r>
              <a:rPr lang="es-MX" sz="1100" b="1" i="1" u="sng" dirty="0">
                <a:solidFill>
                  <a:srgbClr val="005993"/>
                </a:solidFill>
                <a:latin typeface="Arial" charset="0"/>
                <a:ea typeface="Arial" charset="0"/>
                <a:cs typeface="Arial" charset="0"/>
              </a:rPr>
              <a:t>see Annex B</a:t>
            </a:r>
            <a:endParaRPr lang="es-MX" sz="1100" i="1" u="sng" dirty="0">
              <a:solidFill>
                <a:srgbClr val="005993"/>
              </a:solidFill>
            </a:endParaRPr>
          </a:p>
        </p:txBody>
      </p:sp>
      <p:sp>
        <p:nvSpPr>
          <p:cNvPr id="35" name="TextBox 13">
            <a:extLst>
              <a:ext uri="{FF2B5EF4-FFF2-40B4-BE49-F238E27FC236}">
                <a16:creationId xmlns:a16="http://schemas.microsoft.com/office/drawing/2014/main" id="{6E6A24BB-BA92-4322-AD49-1B09A578878B}"/>
              </a:ext>
            </a:extLst>
          </p:cNvPr>
          <p:cNvSpPr txBox="1"/>
          <p:nvPr/>
        </p:nvSpPr>
        <p:spPr>
          <a:xfrm>
            <a:off x="7620000" y="340255"/>
            <a:ext cx="1524000" cy="246221"/>
          </a:xfrm>
          <a:prstGeom prst="rect">
            <a:avLst/>
          </a:prstGeom>
          <a:noFill/>
        </p:spPr>
        <p:txBody>
          <a:bodyPr wrap="square" rtlCol="0">
            <a:spAutoFit/>
          </a:bodyPr>
          <a:lstStyle/>
          <a:p>
            <a:pPr algn="r"/>
            <a:r>
              <a:rPr lang="en-US" sz="1000" b="1" dirty="0">
                <a:solidFill>
                  <a:srgbClr val="005993"/>
                </a:solidFill>
                <a:latin typeface="Arial" charset="0"/>
                <a:ea typeface="Arial" charset="0"/>
                <a:cs typeface="Arial" charset="0"/>
              </a:rPr>
              <a:t>www.dlgabogados.mx</a:t>
            </a:r>
          </a:p>
        </p:txBody>
      </p:sp>
    </p:spTree>
    <p:extLst>
      <p:ext uri="{BB962C8B-B14F-4D97-AF65-F5344CB8AC3E}">
        <p14:creationId xmlns:p14="http://schemas.microsoft.com/office/powerpoint/2010/main" val="32014944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099" y="-406544"/>
            <a:ext cx="9447773" cy="7264544"/>
          </a:xfrm>
          <a:prstGeom prst="rect">
            <a:avLst/>
          </a:prstGeom>
        </p:spPr>
      </p:pic>
      <p:sp>
        <p:nvSpPr>
          <p:cNvPr id="4" name="Rectangle 3"/>
          <p:cNvSpPr/>
          <p:nvPr/>
        </p:nvSpPr>
        <p:spPr>
          <a:xfrm>
            <a:off x="218334" y="329784"/>
            <a:ext cx="59961" cy="442209"/>
          </a:xfrm>
          <a:prstGeom prst="rect">
            <a:avLst/>
          </a:prstGeom>
          <a:solidFill>
            <a:srgbClr val="002F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337277" y="366222"/>
            <a:ext cx="2993988" cy="384721"/>
          </a:xfrm>
          <a:prstGeom prst="rect">
            <a:avLst/>
          </a:prstGeom>
          <a:noFill/>
        </p:spPr>
        <p:txBody>
          <a:bodyPr wrap="square" rtlCol="0">
            <a:spAutoFit/>
          </a:bodyPr>
          <a:lstStyle/>
          <a:p>
            <a:pPr algn="ctr"/>
            <a:r>
              <a:rPr lang="en-US" sz="1900" b="1" dirty="0">
                <a:solidFill>
                  <a:srgbClr val="002F5E"/>
                </a:solidFill>
                <a:latin typeface="Arial" charset="0"/>
                <a:ea typeface="Arial" charset="0"/>
                <a:cs typeface="Arial" charset="0"/>
              </a:rPr>
              <a:t>OUR SERVICES</a:t>
            </a:r>
          </a:p>
        </p:txBody>
      </p:sp>
      <p:sp>
        <p:nvSpPr>
          <p:cNvPr id="8" name="TextBox 7"/>
          <p:cNvSpPr txBox="1"/>
          <p:nvPr/>
        </p:nvSpPr>
        <p:spPr>
          <a:xfrm>
            <a:off x="829767" y="3452299"/>
            <a:ext cx="1004504" cy="523220"/>
          </a:xfrm>
          <a:prstGeom prst="rect">
            <a:avLst/>
          </a:prstGeom>
          <a:noFill/>
        </p:spPr>
        <p:txBody>
          <a:bodyPr wrap="square" rtlCol="0">
            <a:spAutoFit/>
          </a:bodyPr>
          <a:lstStyle/>
          <a:p>
            <a:pPr algn="ctr"/>
            <a:r>
              <a:rPr lang="en-US" sz="1400" b="1" dirty="0">
                <a:solidFill>
                  <a:srgbClr val="002F5E"/>
                </a:solidFill>
                <a:latin typeface="Arial" charset="0"/>
                <a:ea typeface="Arial" charset="0"/>
                <a:cs typeface="Arial" charset="0"/>
              </a:rPr>
              <a:t>PRIVATE SECTOR</a:t>
            </a:r>
          </a:p>
        </p:txBody>
      </p:sp>
      <p:sp>
        <p:nvSpPr>
          <p:cNvPr id="12" name="TextBox 13"/>
          <p:cNvSpPr txBox="1"/>
          <p:nvPr/>
        </p:nvSpPr>
        <p:spPr>
          <a:xfrm>
            <a:off x="4307794" y="6633145"/>
            <a:ext cx="379667" cy="246221"/>
          </a:xfrm>
          <a:prstGeom prst="rect">
            <a:avLst/>
          </a:prstGeom>
          <a:noFill/>
        </p:spPr>
        <p:txBody>
          <a:bodyPr wrap="square" rtlCol="0">
            <a:spAutoFit/>
          </a:bodyPr>
          <a:lstStyle/>
          <a:p>
            <a:r>
              <a:rPr lang="en-US" sz="1000" b="1" dirty="0">
                <a:solidFill>
                  <a:srgbClr val="005993"/>
                </a:solidFill>
                <a:latin typeface="Arial" charset="0"/>
                <a:ea typeface="Arial" charset="0"/>
                <a:cs typeface="Arial" charset="0"/>
              </a:rPr>
              <a:t>3/6</a:t>
            </a:r>
          </a:p>
        </p:txBody>
      </p:sp>
      <p:sp>
        <p:nvSpPr>
          <p:cNvPr id="13" name="TextBox 13">
            <a:extLst>
              <a:ext uri="{FF2B5EF4-FFF2-40B4-BE49-F238E27FC236}">
                <a16:creationId xmlns:a16="http://schemas.microsoft.com/office/drawing/2014/main" id="{14AE73B5-06DF-447E-9AE2-09401C99EAAF}"/>
              </a:ext>
            </a:extLst>
          </p:cNvPr>
          <p:cNvSpPr txBox="1"/>
          <p:nvPr/>
        </p:nvSpPr>
        <p:spPr>
          <a:xfrm>
            <a:off x="7620000" y="340255"/>
            <a:ext cx="1524000" cy="246221"/>
          </a:xfrm>
          <a:prstGeom prst="rect">
            <a:avLst/>
          </a:prstGeom>
          <a:noFill/>
        </p:spPr>
        <p:txBody>
          <a:bodyPr wrap="square" rtlCol="0">
            <a:spAutoFit/>
          </a:bodyPr>
          <a:lstStyle/>
          <a:p>
            <a:pPr algn="r"/>
            <a:r>
              <a:rPr lang="en-US" sz="1000" b="1" dirty="0">
                <a:solidFill>
                  <a:srgbClr val="005993"/>
                </a:solidFill>
                <a:latin typeface="Arial" charset="0"/>
                <a:ea typeface="Arial" charset="0"/>
                <a:cs typeface="Arial" charset="0"/>
              </a:rPr>
              <a:t>www.dlgabogados.mx</a:t>
            </a:r>
          </a:p>
        </p:txBody>
      </p:sp>
      <p:sp>
        <p:nvSpPr>
          <p:cNvPr id="11" name="TextBox 8">
            <a:extLst>
              <a:ext uri="{FF2B5EF4-FFF2-40B4-BE49-F238E27FC236}">
                <a16:creationId xmlns:a16="http://schemas.microsoft.com/office/drawing/2014/main" id="{D549E7B0-1272-4667-9B5B-05798E536A05}"/>
              </a:ext>
            </a:extLst>
          </p:cNvPr>
          <p:cNvSpPr txBox="1"/>
          <p:nvPr/>
        </p:nvSpPr>
        <p:spPr>
          <a:xfrm>
            <a:off x="7263498" y="2138946"/>
            <a:ext cx="1004504" cy="523220"/>
          </a:xfrm>
          <a:prstGeom prst="rect">
            <a:avLst/>
          </a:prstGeom>
          <a:noFill/>
        </p:spPr>
        <p:txBody>
          <a:bodyPr wrap="square" rtlCol="0">
            <a:spAutoFit/>
          </a:bodyPr>
          <a:lstStyle/>
          <a:p>
            <a:pPr algn="ctr"/>
            <a:r>
              <a:rPr lang="en-US" sz="1400" b="1" dirty="0">
                <a:solidFill>
                  <a:srgbClr val="002F5E"/>
                </a:solidFill>
                <a:latin typeface="Arial" charset="0"/>
                <a:ea typeface="Arial" charset="0"/>
                <a:cs typeface="Arial" charset="0"/>
              </a:rPr>
              <a:t>PUBLIC SECTOR</a:t>
            </a:r>
          </a:p>
        </p:txBody>
      </p:sp>
      <p:sp>
        <p:nvSpPr>
          <p:cNvPr id="15" name="TextBox 13">
            <a:extLst>
              <a:ext uri="{FF2B5EF4-FFF2-40B4-BE49-F238E27FC236}">
                <a16:creationId xmlns:a16="http://schemas.microsoft.com/office/drawing/2014/main" id="{D9688947-4F1A-49BB-9833-E2C8304ECFB6}"/>
              </a:ext>
            </a:extLst>
          </p:cNvPr>
          <p:cNvSpPr txBox="1"/>
          <p:nvPr/>
        </p:nvSpPr>
        <p:spPr>
          <a:xfrm>
            <a:off x="2930437" y="1880175"/>
            <a:ext cx="3514047" cy="3862596"/>
          </a:xfrm>
          <a:prstGeom prst="rect">
            <a:avLst/>
          </a:prstGeom>
          <a:noFill/>
        </p:spPr>
        <p:txBody>
          <a:bodyPr wrap="square" rtlCol="0">
            <a:spAutoFit/>
          </a:bodyPr>
          <a:lstStyle/>
          <a:p>
            <a:pPr algn="ctr">
              <a:spcAft>
                <a:spcPts val="300"/>
              </a:spcAft>
            </a:pPr>
            <a:r>
              <a:rPr lang="en-US" sz="1100" b="1" dirty="0">
                <a:solidFill>
                  <a:srgbClr val="005993"/>
                </a:solidFill>
                <a:latin typeface="Arial" charset="0"/>
                <a:cs typeface="Arial" charset="0"/>
              </a:rPr>
              <a:t>Tax and Administrative</a:t>
            </a:r>
          </a:p>
          <a:p>
            <a:pPr algn="ctr">
              <a:spcAft>
                <a:spcPts val="300"/>
              </a:spcAft>
            </a:pPr>
            <a:r>
              <a:rPr lang="en-US" sz="900" dirty="0">
                <a:solidFill>
                  <a:srgbClr val="005993"/>
                </a:solidFill>
                <a:latin typeface="Arial" charset="0"/>
                <a:ea typeface="Arial" charset="0"/>
                <a:cs typeface="Arial" charset="0"/>
              </a:rPr>
              <a:t>- Preventive measures </a:t>
            </a:r>
          </a:p>
          <a:p>
            <a:pPr algn="ctr">
              <a:spcAft>
                <a:spcPts val="300"/>
              </a:spcAft>
            </a:pPr>
            <a:r>
              <a:rPr lang="en-US" sz="900" dirty="0">
                <a:solidFill>
                  <a:srgbClr val="005993"/>
                </a:solidFill>
                <a:latin typeface="Arial" charset="0"/>
                <a:ea typeface="Arial" charset="0"/>
                <a:cs typeface="Arial" charset="0"/>
              </a:rPr>
              <a:t>- Conciliation mechanisms</a:t>
            </a:r>
          </a:p>
          <a:p>
            <a:pPr algn="ctr">
              <a:spcAft>
                <a:spcPts val="300"/>
              </a:spcAft>
            </a:pPr>
            <a:r>
              <a:rPr lang="en-US" sz="900" dirty="0">
                <a:solidFill>
                  <a:srgbClr val="005993"/>
                </a:solidFill>
                <a:latin typeface="Arial" charset="0"/>
                <a:ea typeface="Arial" charset="0"/>
                <a:cs typeface="Arial" charset="0"/>
              </a:rPr>
              <a:t>- Litigation</a:t>
            </a:r>
          </a:p>
          <a:p>
            <a:pPr marL="171450" indent="-171450" algn="ctr">
              <a:lnSpc>
                <a:spcPct val="150000"/>
              </a:lnSpc>
              <a:spcAft>
                <a:spcPts val="300"/>
              </a:spcAft>
              <a:buFontTx/>
              <a:buChar char="-"/>
            </a:pPr>
            <a:endParaRPr lang="en-US" sz="100" dirty="0">
              <a:solidFill>
                <a:srgbClr val="005993"/>
              </a:solidFill>
              <a:latin typeface="Arial" charset="0"/>
              <a:ea typeface="Arial" charset="0"/>
              <a:cs typeface="Arial" charset="0"/>
            </a:endParaRPr>
          </a:p>
          <a:p>
            <a:pPr algn="ctr">
              <a:spcBef>
                <a:spcPts val="600"/>
              </a:spcBef>
              <a:spcAft>
                <a:spcPts val="300"/>
              </a:spcAft>
            </a:pPr>
            <a:r>
              <a:rPr lang="en-US" sz="1100" b="1" dirty="0">
                <a:solidFill>
                  <a:srgbClr val="005993"/>
                </a:solidFill>
                <a:latin typeface="Arial" charset="0"/>
                <a:cs typeface="Arial" charset="0"/>
              </a:rPr>
              <a:t>Financial</a:t>
            </a:r>
          </a:p>
          <a:p>
            <a:pPr algn="ctr">
              <a:spcBef>
                <a:spcPts val="600"/>
              </a:spcBef>
              <a:spcAft>
                <a:spcPts val="300"/>
              </a:spcAft>
            </a:pPr>
            <a:r>
              <a:rPr lang="en-US" sz="900" dirty="0">
                <a:solidFill>
                  <a:srgbClr val="005993"/>
                </a:solidFill>
                <a:latin typeface="Arial" charset="0"/>
                <a:cs typeface="Arial" charset="0"/>
              </a:rPr>
              <a:t>- Project Finance</a:t>
            </a:r>
          </a:p>
          <a:p>
            <a:pPr algn="ctr">
              <a:spcBef>
                <a:spcPts val="600"/>
              </a:spcBef>
              <a:spcAft>
                <a:spcPts val="300"/>
              </a:spcAft>
            </a:pPr>
            <a:r>
              <a:rPr lang="en-US" sz="900" dirty="0">
                <a:solidFill>
                  <a:srgbClr val="005993"/>
                </a:solidFill>
                <a:latin typeface="Arial" charset="0"/>
                <a:cs typeface="Arial" charset="0"/>
              </a:rPr>
              <a:t>- Financing and restructuring</a:t>
            </a:r>
          </a:p>
          <a:p>
            <a:pPr algn="ctr">
              <a:spcBef>
                <a:spcPts val="600"/>
              </a:spcBef>
              <a:spcAft>
                <a:spcPts val="300"/>
              </a:spcAft>
            </a:pPr>
            <a:r>
              <a:rPr lang="en-US" sz="900" dirty="0">
                <a:solidFill>
                  <a:srgbClr val="005993"/>
                </a:solidFill>
                <a:latin typeface="Arial" charset="0"/>
                <a:cs typeface="Arial" charset="0"/>
              </a:rPr>
              <a:t>- Financial compliance due diligence</a:t>
            </a:r>
          </a:p>
          <a:p>
            <a:pPr algn="ctr">
              <a:spcBef>
                <a:spcPts val="600"/>
              </a:spcBef>
              <a:spcAft>
                <a:spcPts val="300"/>
              </a:spcAft>
            </a:pPr>
            <a:r>
              <a:rPr lang="en-US" sz="900" dirty="0">
                <a:solidFill>
                  <a:srgbClr val="005993"/>
                </a:solidFill>
                <a:latin typeface="Arial" charset="0"/>
                <a:cs typeface="Arial" charset="0"/>
              </a:rPr>
              <a:t>- Credit portfolio legal risks</a:t>
            </a:r>
          </a:p>
          <a:p>
            <a:pPr algn="ctr">
              <a:spcBef>
                <a:spcPts val="600"/>
              </a:spcBef>
              <a:spcAft>
                <a:spcPts val="300"/>
              </a:spcAft>
            </a:pPr>
            <a:r>
              <a:rPr lang="en-US" sz="1100" b="1" dirty="0">
                <a:solidFill>
                  <a:srgbClr val="005993"/>
                </a:solidFill>
                <a:latin typeface="Arial" charset="0"/>
                <a:cs typeface="Arial" charset="0"/>
              </a:rPr>
              <a:t>Investment and public procurement</a:t>
            </a:r>
          </a:p>
          <a:p>
            <a:pPr algn="ctr">
              <a:spcBef>
                <a:spcPts val="600"/>
              </a:spcBef>
              <a:spcAft>
                <a:spcPts val="300"/>
              </a:spcAft>
            </a:pPr>
            <a:r>
              <a:rPr lang="en-US" sz="900" dirty="0">
                <a:solidFill>
                  <a:srgbClr val="005993"/>
                </a:solidFill>
                <a:latin typeface="Arial" charset="0"/>
                <a:cs typeface="Arial" charset="0"/>
              </a:rPr>
              <a:t>- Public procurement, acquisitions, leasing and services</a:t>
            </a:r>
          </a:p>
          <a:p>
            <a:pPr indent="-171450" algn="ctr">
              <a:spcBef>
                <a:spcPts val="600"/>
              </a:spcBef>
              <a:spcAft>
                <a:spcPts val="300"/>
              </a:spcAft>
              <a:buFontTx/>
              <a:buChar char="-"/>
            </a:pPr>
            <a:r>
              <a:rPr lang="en-US" sz="900" dirty="0">
                <a:solidFill>
                  <a:srgbClr val="005993"/>
                </a:solidFill>
                <a:latin typeface="Arial" charset="0"/>
                <a:cs typeface="Arial" charset="0"/>
              </a:rPr>
              <a:t>Infrastructure and energy sectors</a:t>
            </a:r>
          </a:p>
          <a:p>
            <a:pPr indent="-171450" algn="ctr">
              <a:spcBef>
                <a:spcPts val="600"/>
              </a:spcBef>
              <a:spcAft>
                <a:spcPts val="300"/>
              </a:spcAft>
              <a:buFontTx/>
              <a:buChar char="-"/>
            </a:pPr>
            <a:r>
              <a:rPr lang="en-US" sz="900" dirty="0">
                <a:solidFill>
                  <a:srgbClr val="005993"/>
                </a:solidFill>
                <a:latin typeface="Arial" charset="0"/>
                <a:cs typeface="Arial" charset="0"/>
              </a:rPr>
              <a:t>Public-private projects</a:t>
            </a:r>
          </a:p>
          <a:p>
            <a:pPr algn="ctr">
              <a:spcBef>
                <a:spcPts val="600"/>
              </a:spcBef>
              <a:spcAft>
                <a:spcPts val="300"/>
              </a:spcAft>
            </a:pPr>
            <a:r>
              <a:rPr lang="en-US" sz="900" dirty="0">
                <a:solidFill>
                  <a:srgbClr val="005993"/>
                </a:solidFill>
                <a:latin typeface="Arial" charset="0"/>
                <a:cs typeface="Arial" charset="0"/>
              </a:rPr>
              <a:t>- Concessions and licenses</a:t>
            </a:r>
          </a:p>
          <a:p>
            <a:pPr algn="ctr"/>
            <a:endParaRPr lang="en-US" sz="1200" b="1" dirty="0">
              <a:solidFill>
                <a:srgbClr val="005993"/>
              </a:solidFill>
              <a:latin typeface="Arial" charset="0"/>
              <a:ea typeface="Arial" charset="0"/>
              <a:cs typeface="Arial" charset="0"/>
            </a:endParaRPr>
          </a:p>
          <a:p>
            <a:pPr algn="ctr">
              <a:spcAft>
                <a:spcPts val="300"/>
              </a:spcAft>
            </a:pPr>
            <a:endParaRPr lang="en-US" sz="900" dirty="0">
              <a:solidFill>
                <a:srgbClr val="005993"/>
              </a:solidFill>
              <a:latin typeface="Arial" charset="0"/>
              <a:ea typeface="Arial" charset="0"/>
              <a:cs typeface="Arial" charset="0"/>
            </a:endParaRPr>
          </a:p>
        </p:txBody>
      </p:sp>
    </p:spTree>
    <p:extLst>
      <p:ext uri="{BB962C8B-B14F-4D97-AF65-F5344CB8AC3E}">
        <p14:creationId xmlns:p14="http://schemas.microsoft.com/office/powerpoint/2010/main" val="30240111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161" y="-76952"/>
            <a:ext cx="9345377" cy="7221429"/>
          </a:xfrm>
          <a:prstGeom prst="rect">
            <a:avLst/>
          </a:prstGeom>
        </p:spPr>
      </p:pic>
      <p:sp>
        <p:nvSpPr>
          <p:cNvPr id="4" name="Rectangle 3"/>
          <p:cNvSpPr/>
          <p:nvPr/>
        </p:nvSpPr>
        <p:spPr>
          <a:xfrm>
            <a:off x="218334" y="329784"/>
            <a:ext cx="59961" cy="442209"/>
          </a:xfrm>
          <a:prstGeom prst="rect">
            <a:avLst/>
          </a:prstGeom>
          <a:solidFill>
            <a:srgbClr val="002F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337277" y="366222"/>
            <a:ext cx="2993988" cy="384721"/>
          </a:xfrm>
          <a:prstGeom prst="rect">
            <a:avLst/>
          </a:prstGeom>
          <a:noFill/>
        </p:spPr>
        <p:txBody>
          <a:bodyPr wrap="square" rtlCol="0">
            <a:spAutoFit/>
          </a:bodyPr>
          <a:lstStyle/>
          <a:p>
            <a:pPr algn="ctr"/>
            <a:r>
              <a:rPr lang="en-US" sz="1900" b="1" dirty="0">
                <a:solidFill>
                  <a:srgbClr val="002F5E"/>
                </a:solidFill>
                <a:latin typeface="Arial" charset="0"/>
                <a:ea typeface="Arial" charset="0"/>
                <a:cs typeface="Arial" charset="0"/>
              </a:rPr>
              <a:t>OUR SERVICES</a:t>
            </a:r>
          </a:p>
        </p:txBody>
      </p:sp>
      <p:sp>
        <p:nvSpPr>
          <p:cNvPr id="8" name="TextBox 7"/>
          <p:cNvSpPr txBox="1"/>
          <p:nvPr/>
        </p:nvSpPr>
        <p:spPr>
          <a:xfrm>
            <a:off x="834835" y="3752010"/>
            <a:ext cx="1004504" cy="523220"/>
          </a:xfrm>
          <a:prstGeom prst="rect">
            <a:avLst/>
          </a:prstGeom>
          <a:noFill/>
        </p:spPr>
        <p:txBody>
          <a:bodyPr wrap="square" rtlCol="0">
            <a:spAutoFit/>
          </a:bodyPr>
          <a:lstStyle/>
          <a:p>
            <a:pPr algn="ctr"/>
            <a:r>
              <a:rPr lang="en-US" sz="1400" b="1" dirty="0">
                <a:solidFill>
                  <a:srgbClr val="002F5E"/>
                </a:solidFill>
                <a:latin typeface="Arial" charset="0"/>
                <a:ea typeface="Arial" charset="0"/>
                <a:cs typeface="Arial" charset="0"/>
              </a:rPr>
              <a:t>PRIVATE SECTOR</a:t>
            </a:r>
          </a:p>
        </p:txBody>
      </p:sp>
      <p:sp>
        <p:nvSpPr>
          <p:cNvPr id="9" name="TextBox 8"/>
          <p:cNvSpPr txBox="1"/>
          <p:nvPr/>
        </p:nvSpPr>
        <p:spPr>
          <a:xfrm>
            <a:off x="7224604" y="2452789"/>
            <a:ext cx="1004504" cy="523220"/>
          </a:xfrm>
          <a:prstGeom prst="rect">
            <a:avLst/>
          </a:prstGeom>
          <a:noFill/>
        </p:spPr>
        <p:txBody>
          <a:bodyPr wrap="square" rtlCol="0">
            <a:spAutoFit/>
          </a:bodyPr>
          <a:lstStyle/>
          <a:p>
            <a:pPr algn="ctr"/>
            <a:r>
              <a:rPr lang="en-US" sz="1400" b="1" dirty="0">
                <a:solidFill>
                  <a:srgbClr val="002F5E"/>
                </a:solidFill>
                <a:latin typeface="Arial" charset="0"/>
                <a:ea typeface="Arial" charset="0"/>
                <a:cs typeface="Arial" charset="0"/>
              </a:rPr>
              <a:t>PUBLIC SECTOR</a:t>
            </a:r>
          </a:p>
        </p:txBody>
      </p:sp>
      <p:sp>
        <p:nvSpPr>
          <p:cNvPr id="12" name="TextBox 13"/>
          <p:cNvSpPr txBox="1"/>
          <p:nvPr/>
        </p:nvSpPr>
        <p:spPr>
          <a:xfrm>
            <a:off x="4307794" y="6633145"/>
            <a:ext cx="379667" cy="246221"/>
          </a:xfrm>
          <a:prstGeom prst="rect">
            <a:avLst/>
          </a:prstGeom>
          <a:noFill/>
        </p:spPr>
        <p:txBody>
          <a:bodyPr wrap="square" rtlCol="0">
            <a:spAutoFit/>
          </a:bodyPr>
          <a:lstStyle/>
          <a:p>
            <a:r>
              <a:rPr lang="en-US" sz="1000" b="1" dirty="0">
                <a:solidFill>
                  <a:srgbClr val="005993"/>
                </a:solidFill>
                <a:latin typeface="Arial" charset="0"/>
                <a:ea typeface="Arial" charset="0"/>
                <a:cs typeface="Arial" charset="0"/>
              </a:rPr>
              <a:t>4/6</a:t>
            </a:r>
          </a:p>
        </p:txBody>
      </p:sp>
      <p:sp>
        <p:nvSpPr>
          <p:cNvPr id="13" name="TextBox 13">
            <a:extLst>
              <a:ext uri="{FF2B5EF4-FFF2-40B4-BE49-F238E27FC236}">
                <a16:creationId xmlns:a16="http://schemas.microsoft.com/office/drawing/2014/main" id="{4DB90143-B1A0-4AA6-8CE5-16DFC017BA36}"/>
              </a:ext>
            </a:extLst>
          </p:cNvPr>
          <p:cNvSpPr txBox="1"/>
          <p:nvPr/>
        </p:nvSpPr>
        <p:spPr>
          <a:xfrm>
            <a:off x="7620000" y="340255"/>
            <a:ext cx="1524000" cy="246221"/>
          </a:xfrm>
          <a:prstGeom prst="rect">
            <a:avLst/>
          </a:prstGeom>
          <a:noFill/>
        </p:spPr>
        <p:txBody>
          <a:bodyPr wrap="square" rtlCol="0">
            <a:spAutoFit/>
          </a:bodyPr>
          <a:lstStyle/>
          <a:p>
            <a:pPr algn="r"/>
            <a:r>
              <a:rPr lang="en-US" sz="1000" b="1" dirty="0">
                <a:solidFill>
                  <a:srgbClr val="005993"/>
                </a:solidFill>
                <a:latin typeface="Arial" charset="0"/>
                <a:ea typeface="Arial" charset="0"/>
                <a:cs typeface="Arial" charset="0"/>
              </a:rPr>
              <a:t>www.dlgabogados.mx</a:t>
            </a:r>
          </a:p>
        </p:txBody>
      </p:sp>
      <p:sp>
        <p:nvSpPr>
          <p:cNvPr id="15" name="TextBox 13">
            <a:extLst>
              <a:ext uri="{FF2B5EF4-FFF2-40B4-BE49-F238E27FC236}">
                <a16:creationId xmlns:a16="http://schemas.microsoft.com/office/drawing/2014/main" id="{0C09942B-198E-904E-8D90-07391A999AA2}"/>
              </a:ext>
            </a:extLst>
          </p:cNvPr>
          <p:cNvSpPr txBox="1"/>
          <p:nvPr/>
        </p:nvSpPr>
        <p:spPr>
          <a:xfrm>
            <a:off x="2844374" y="2243397"/>
            <a:ext cx="3686174" cy="3093154"/>
          </a:xfrm>
          <a:prstGeom prst="rect">
            <a:avLst/>
          </a:prstGeom>
          <a:noFill/>
        </p:spPr>
        <p:txBody>
          <a:bodyPr wrap="square" rtlCol="0">
            <a:spAutoFit/>
          </a:bodyPr>
          <a:lstStyle/>
          <a:p>
            <a:pPr algn="ctr">
              <a:spcAft>
                <a:spcPts val="300"/>
              </a:spcAft>
            </a:pPr>
            <a:r>
              <a:rPr lang="en-US" sz="1200" b="1" dirty="0">
                <a:solidFill>
                  <a:srgbClr val="005993"/>
                </a:solidFill>
                <a:latin typeface="Arial" charset="0"/>
                <a:ea typeface="Arial" charset="0"/>
                <a:cs typeface="Arial" charset="0"/>
              </a:rPr>
              <a:t>Digital economy</a:t>
            </a:r>
          </a:p>
          <a:p>
            <a:pPr algn="ctr">
              <a:spcAft>
                <a:spcPts val="300"/>
              </a:spcAft>
            </a:pPr>
            <a:r>
              <a:rPr lang="en-US" sz="1000" dirty="0">
                <a:solidFill>
                  <a:srgbClr val="005993"/>
                </a:solidFill>
                <a:latin typeface="Arial" charset="0"/>
                <a:ea typeface="Arial" charset="0"/>
                <a:cs typeface="Arial" charset="0"/>
              </a:rPr>
              <a:t>- Fintech</a:t>
            </a:r>
          </a:p>
          <a:p>
            <a:pPr algn="ctr">
              <a:spcAft>
                <a:spcPts val="300"/>
              </a:spcAft>
            </a:pPr>
            <a:r>
              <a:rPr lang="en-US" sz="1000" dirty="0">
                <a:solidFill>
                  <a:srgbClr val="005993"/>
                </a:solidFill>
                <a:latin typeface="Arial" charset="0"/>
                <a:ea typeface="Arial" charset="0"/>
                <a:cs typeface="Arial" charset="0"/>
              </a:rPr>
              <a:t>- Digital payment systems</a:t>
            </a:r>
          </a:p>
          <a:p>
            <a:pPr algn="ctr">
              <a:spcAft>
                <a:spcPts val="300"/>
              </a:spcAft>
            </a:pPr>
            <a:r>
              <a:rPr lang="en-US" sz="1000" dirty="0">
                <a:solidFill>
                  <a:srgbClr val="005993"/>
                </a:solidFill>
                <a:latin typeface="Arial" charset="0"/>
                <a:ea typeface="Arial" charset="0"/>
                <a:cs typeface="Arial" charset="0"/>
              </a:rPr>
              <a:t>- Internet platforms and apps</a:t>
            </a:r>
          </a:p>
          <a:p>
            <a:pPr algn="ctr">
              <a:spcAft>
                <a:spcPts val="300"/>
              </a:spcAft>
            </a:pPr>
            <a:r>
              <a:rPr lang="en-US" sz="1000" dirty="0">
                <a:solidFill>
                  <a:srgbClr val="005993"/>
                </a:solidFill>
                <a:latin typeface="Arial" charset="0"/>
                <a:ea typeface="Arial" charset="0"/>
                <a:cs typeface="Arial" charset="0"/>
              </a:rPr>
              <a:t>- Personal data protection</a:t>
            </a:r>
          </a:p>
          <a:p>
            <a:pPr algn="ctr">
              <a:spcAft>
                <a:spcPts val="300"/>
              </a:spcAft>
            </a:pPr>
            <a:endParaRPr lang="en-US" sz="1200" b="1" dirty="0">
              <a:solidFill>
                <a:srgbClr val="005993"/>
              </a:solidFill>
              <a:latin typeface="Arial" charset="0"/>
              <a:ea typeface="Arial" charset="0"/>
              <a:cs typeface="Arial" charset="0"/>
            </a:endParaRPr>
          </a:p>
          <a:p>
            <a:pPr algn="ctr">
              <a:spcAft>
                <a:spcPts val="300"/>
              </a:spcAft>
            </a:pPr>
            <a:r>
              <a:rPr lang="en-US" sz="1200" b="1" dirty="0">
                <a:solidFill>
                  <a:srgbClr val="005993"/>
                </a:solidFill>
                <a:latin typeface="Arial" charset="0"/>
                <a:ea typeface="Arial" charset="0"/>
                <a:cs typeface="Arial" charset="0"/>
              </a:rPr>
              <a:t>Entrepreneurship</a:t>
            </a:r>
          </a:p>
          <a:p>
            <a:pPr algn="ctr">
              <a:spcAft>
                <a:spcPts val="300"/>
              </a:spcAft>
            </a:pPr>
            <a:r>
              <a:rPr lang="en-US" sz="1000" dirty="0">
                <a:solidFill>
                  <a:srgbClr val="005993"/>
                </a:solidFill>
                <a:latin typeface="Arial" charset="0"/>
                <a:cs typeface="Arial" charset="0"/>
              </a:rPr>
              <a:t>- Design of corporate and tax structures</a:t>
            </a:r>
          </a:p>
          <a:p>
            <a:pPr algn="ctr">
              <a:spcAft>
                <a:spcPts val="300"/>
              </a:spcAft>
            </a:pPr>
            <a:r>
              <a:rPr lang="en-US" sz="1000" dirty="0">
                <a:solidFill>
                  <a:srgbClr val="005993"/>
                </a:solidFill>
                <a:latin typeface="Arial" charset="0"/>
                <a:cs typeface="Arial" charset="0"/>
              </a:rPr>
              <a:t>- Initial capital raising schemes</a:t>
            </a:r>
          </a:p>
          <a:p>
            <a:pPr algn="ctr">
              <a:spcAft>
                <a:spcPts val="300"/>
              </a:spcAft>
            </a:pPr>
            <a:r>
              <a:rPr lang="en-US" sz="1000" dirty="0">
                <a:solidFill>
                  <a:srgbClr val="005993"/>
                </a:solidFill>
                <a:latin typeface="Arial" charset="0"/>
                <a:cs typeface="Arial" charset="0"/>
              </a:rPr>
              <a:t>- Institutional financing schemes and trusts</a:t>
            </a:r>
          </a:p>
          <a:p>
            <a:pPr algn="ctr">
              <a:spcAft>
                <a:spcPts val="300"/>
              </a:spcAft>
            </a:pPr>
            <a:endParaRPr lang="en-US" sz="1200" b="1" dirty="0">
              <a:solidFill>
                <a:srgbClr val="005993"/>
              </a:solidFill>
              <a:latin typeface="Arial" charset="0"/>
              <a:ea typeface="Arial" charset="0"/>
              <a:cs typeface="Arial" charset="0"/>
            </a:endParaRPr>
          </a:p>
          <a:p>
            <a:pPr algn="ctr">
              <a:spcAft>
                <a:spcPts val="300"/>
              </a:spcAft>
            </a:pPr>
            <a:r>
              <a:rPr lang="en-US" sz="1200" b="1" dirty="0">
                <a:solidFill>
                  <a:srgbClr val="005993"/>
                </a:solidFill>
                <a:latin typeface="Arial" charset="0"/>
                <a:ea typeface="Arial" charset="0"/>
                <a:cs typeface="Arial" charset="0"/>
              </a:rPr>
              <a:t>Compliance</a:t>
            </a:r>
          </a:p>
          <a:p>
            <a:pPr algn="ctr">
              <a:spcAft>
                <a:spcPts val="300"/>
              </a:spcAft>
            </a:pPr>
            <a:r>
              <a:rPr lang="en-US" sz="1000" dirty="0">
                <a:solidFill>
                  <a:srgbClr val="005993"/>
                </a:solidFill>
                <a:latin typeface="Arial" charset="0"/>
                <a:cs typeface="Arial" charset="0"/>
              </a:rPr>
              <a:t>- Regulatory compliance diagnostics</a:t>
            </a:r>
          </a:p>
          <a:p>
            <a:pPr algn="ctr">
              <a:spcAft>
                <a:spcPts val="300"/>
              </a:spcAft>
            </a:pPr>
            <a:r>
              <a:rPr lang="en-US" sz="1000" dirty="0">
                <a:solidFill>
                  <a:srgbClr val="005993"/>
                </a:solidFill>
                <a:latin typeface="Arial" charset="0"/>
                <a:cs typeface="Arial" charset="0"/>
              </a:rPr>
              <a:t>- Auditing and inspection</a:t>
            </a:r>
          </a:p>
          <a:p>
            <a:pPr algn="ctr">
              <a:spcAft>
                <a:spcPts val="300"/>
              </a:spcAft>
            </a:pPr>
            <a:r>
              <a:rPr lang="en-US" sz="1000" dirty="0">
                <a:solidFill>
                  <a:srgbClr val="005993"/>
                </a:solidFill>
                <a:latin typeface="Arial" charset="0"/>
                <a:cs typeface="Arial" charset="0"/>
              </a:rPr>
              <a:t>- Administrative and criminal liability</a:t>
            </a:r>
          </a:p>
        </p:txBody>
      </p:sp>
    </p:spTree>
    <p:extLst>
      <p:ext uri="{BB962C8B-B14F-4D97-AF65-F5344CB8AC3E}">
        <p14:creationId xmlns:p14="http://schemas.microsoft.com/office/powerpoint/2010/main" val="17449495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161" y="-67427"/>
            <a:ext cx="9345377" cy="7221429"/>
          </a:xfrm>
          <a:prstGeom prst="rect">
            <a:avLst/>
          </a:prstGeom>
        </p:spPr>
      </p:pic>
      <p:sp>
        <p:nvSpPr>
          <p:cNvPr id="4" name="Rectangle 3"/>
          <p:cNvSpPr/>
          <p:nvPr/>
        </p:nvSpPr>
        <p:spPr>
          <a:xfrm>
            <a:off x="218334" y="329784"/>
            <a:ext cx="59961" cy="442209"/>
          </a:xfrm>
          <a:prstGeom prst="rect">
            <a:avLst/>
          </a:prstGeom>
          <a:solidFill>
            <a:srgbClr val="002F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337277" y="366222"/>
            <a:ext cx="2993988" cy="384721"/>
          </a:xfrm>
          <a:prstGeom prst="rect">
            <a:avLst/>
          </a:prstGeom>
          <a:noFill/>
        </p:spPr>
        <p:txBody>
          <a:bodyPr wrap="square" rtlCol="0">
            <a:spAutoFit/>
          </a:bodyPr>
          <a:lstStyle/>
          <a:p>
            <a:pPr algn="ctr"/>
            <a:r>
              <a:rPr lang="en-US" sz="1900" b="1" dirty="0">
                <a:solidFill>
                  <a:srgbClr val="002F5E"/>
                </a:solidFill>
                <a:latin typeface="Arial" charset="0"/>
                <a:ea typeface="Arial" charset="0"/>
                <a:cs typeface="Arial" charset="0"/>
              </a:rPr>
              <a:t>OUR SERVICES</a:t>
            </a:r>
          </a:p>
        </p:txBody>
      </p:sp>
      <p:sp>
        <p:nvSpPr>
          <p:cNvPr id="8" name="TextBox 7"/>
          <p:cNvSpPr txBox="1"/>
          <p:nvPr/>
        </p:nvSpPr>
        <p:spPr>
          <a:xfrm>
            <a:off x="834835" y="3752010"/>
            <a:ext cx="1004504" cy="523220"/>
          </a:xfrm>
          <a:prstGeom prst="rect">
            <a:avLst/>
          </a:prstGeom>
          <a:noFill/>
        </p:spPr>
        <p:txBody>
          <a:bodyPr wrap="square" rtlCol="0">
            <a:spAutoFit/>
          </a:bodyPr>
          <a:lstStyle/>
          <a:p>
            <a:pPr algn="ctr"/>
            <a:r>
              <a:rPr lang="en-US" sz="1400" b="1" dirty="0">
                <a:solidFill>
                  <a:srgbClr val="002F5E"/>
                </a:solidFill>
                <a:latin typeface="Arial" charset="0"/>
                <a:cs typeface="Arial" charset="0"/>
              </a:rPr>
              <a:t>PRIVATE SECTOR</a:t>
            </a:r>
          </a:p>
        </p:txBody>
      </p:sp>
      <p:sp>
        <p:nvSpPr>
          <p:cNvPr id="9" name="TextBox 8"/>
          <p:cNvSpPr txBox="1"/>
          <p:nvPr/>
        </p:nvSpPr>
        <p:spPr>
          <a:xfrm>
            <a:off x="7224604" y="2452789"/>
            <a:ext cx="1004504" cy="523220"/>
          </a:xfrm>
          <a:prstGeom prst="rect">
            <a:avLst/>
          </a:prstGeom>
          <a:noFill/>
        </p:spPr>
        <p:txBody>
          <a:bodyPr wrap="square" rtlCol="0">
            <a:spAutoFit/>
          </a:bodyPr>
          <a:lstStyle/>
          <a:p>
            <a:pPr algn="ctr"/>
            <a:r>
              <a:rPr lang="en-US" sz="1400" b="1" dirty="0">
                <a:solidFill>
                  <a:srgbClr val="002F5E"/>
                </a:solidFill>
                <a:latin typeface="Arial" charset="0"/>
                <a:ea typeface="Arial" charset="0"/>
                <a:cs typeface="Arial" charset="0"/>
              </a:rPr>
              <a:t>PUBLIC SECTOR</a:t>
            </a:r>
          </a:p>
        </p:txBody>
      </p:sp>
      <p:sp>
        <p:nvSpPr>
          <p:cNvPr id="12" name="TextBox 13"/>
          <p:cNvSpPr txBox="1"/>
          <p:nvPr/>
        </p:nvSpPr>
        <p:spPr>
          <a:xfrm>
            <a:off x="4307794" y="6633145"/>
            <a:ext cx="379667" cy="246221"/>
          </a:xfrm>
          <a:prstGeom prst="rect">
            <a:avLst/>
          </a:prstGeom>
          <a:noFill/>
        </p:spPr>
        <p:txBody>
          <a:bodyPr wrap="square" rtlCol="0">
            <a:spAutoFit/>
          </a:bodyPr>
          <a:lstStyle/>
          <a:p>
            <a:r>
              <a:rPr lang="en-US" sz="1000" b="1" dirty="0">
                <a:solidFill>
                  <a:srgbClr val="005993"/>
                </a:solidFill>
                <a:latin typeface="Arial" charset="0"/>
                <a:ea typeface="Arial" charset="0"/>
                <a:cs typeface="Arial" charset="0"/>
              </a:rPr>
              <a:t>5/6</a:t>
            </a:r>
          </a:p>
        </p:txBody>
      </p:sp>
      <p:sp>
        <p:nvSpPr>
          <p:cNvPr id="13" name="TextBox 13">
            <a:extLst>
              <a:ext uri="{FF2B5EF4-FFF2-40B4-BE49-F238E27FC236}">
                <a16:creationId xmlns:a16="http://schemas.microsoft.com/office/drawing/2014/main" id="{42665CA8-CD11-464B-A79A-C52AC2EDD8BE}"/>
              </a:ext>
            </a:extLst>
          </p:cNvPr>
          <p:cNvSpPr txBox="1"/>
          <p:nvPr/>
        </p:nvSpPr>
        <p:spPr>
          <a:xfrm>
            <a:off x="7620000" y="340255"/>
            <a:ext cx="1524000" cy="246221"/>
          </a:xfrm>
          <a:prstGeom prst="rect">
            <a:avLst/>
          </a:prstGeom>
          <a:noFill/>
        </p:spPr>
        <p:txBody>
          <a:bodyPr wrap="square" rtlCol="0">
            <a:spAutoFit/>
          </a:bodyPr>
          <a:lstStyle/>
          <a:p>
            <a:pPr algn="r"/>
            <a:r>
              <a:rPr lang="en-US" sz="1000" b="1" dirty="0">
                <a:solidFill>
                  <a:srgbClr val="005993"/>
                </a:solidFill>
                <a:latin typeface="Arial" charset="0"/>
                <a:ea typeface="Arial" charset="0"/>
                <a:cs typeface="Arial" charset="0"/>
              </a:rPr>
              <a:t>www.dlgabogados.mx</a:t>
            </a:r>
          </a:p>
        </p:txBody>
      </p:sp>
      <p:sp>
        <p:nvSpPr>
          <p:cNvPr id="15" name="TextBox 13">
            <a:extLst>
              <a:ext uri="{FF2B5EF4-FFF2-40B4-BE49-F238E27FC236}">
                <a16:creationId xmlns:a16="http://schemas.microsoft.com/office/drawing/2014/main" id="{493ADD3A-EBE9-354D-84D1-D3C9A9671594}"/>
              </a:ext>
            </a:extLst>
          </p:cNvPr>
          <p:cNvSpPr txBox="1"/>
          <p:nvPr/>
        </p:nvSpPr>
        <p:spPr>
          <a:xfrm>
            <a:off x="2934861" y="2390158"/>
            <a:ext cx="3505200" cy="2608406"/>
          </a:xfrm>
          <a:prstGeom prst="rect">
            <a:avLst/>
          </a:prstGeom>
          <a:noFill/>
        </p:spPr>
        <p:txBody>
          <a:bodyPr wrap="square" rtlCol="0">
            <a:spAutoFit/>
          </a:bodyPr>
          <a:lstStyle/>
          <a:p>
            <a:pPr algn="ctr">
              <a:spcAft>
                <a:spcPts val="300"/>
              </a:spcAft>
            </a:pPr>
            <a:r>
              <a:rPr lang="en-US" sz="1200" b="1" dirty="0">
                <a:solidFill>
                  <a:srgbClr val="005993"/>
                </a:solidFill>
                <a:latin typeface="Arial" charset="0"/>
                <a:cs typeface="Arial" charset="0"/>
              </a:rPr>
              <a:t>Regulation</a:t>
            </a:r>
          </a:p>
          <a:p>
            <a:pPr algn="ctr">
              <a:spcAft>
                <a:spcPts val="300"/>
              </a:spcAft>
            </a:pPr>
            <a:r>
              <a:rPr lang="en-US" sz="1000" dirty="0">
                <a:solidFill>
                  <a:srgbClr val="005993"/>
                </a:solidFill>
                <a:latin typeface="Arial" charset="0"/>
                <a:cs typeface="Arial" charset="0"/>
              </a:rPr>
              <a:t>- Bills and administrative regulations</a:t>
            </a:r>
          </a:p>
          <a:p>
            <a:pPr marL="171450" indent="-171450" algn="ctr">
              <a:spcAft>
                <a:spcPts val="300"/>
              </a:spcAft>
              <a:buFontTx/>
              <a:buChar char="-"/>
            </a:pPr>
            <a:r>
              <a:rPr lang="en-US" sz="1000" dirty="0">
                <a:solidFill>
                  <a:srgbClr val="005993"/>
                </a:solidFill>
                <a:latin typeface="Arial" charset="0"/>
                <a:cs typeface="Arial" charset="0"/>
              </a:rPr>
              <a:t>Technical-legal promotion of projects in the </a:t>
            </a:r>
          </a:p>
          <a:p>
            <a:pPr algn="ctr">
              <a:spcAft>
                <a:spcPts val="300"/>
              </a:spcAft>
            </a:pPr>
            <a:r>
              <a:rPr lang="en-US" sz="1000" dirty="0">
                <a:solidFill>
                  <a:srgbClr val="005993"/>
                </a:solidFill>
                <a:latin typeface="Arial" charset="0"/>
                <a:cs typeface="Arial" charset="0"/>
              </a:rPr>
              <a:t>legislative and/or executive powers</a:t>
            </a:r>
          </a:p>
          <a:p>
            <a:pPr algn="ctr">
              <a:spcAft>
                <a:spcPts val="300"/>
              </a:spcAft>
            </a:pPr>
            <a:r>
              <a:rPr lang="en-US" sz="1000" dirty="0">
                <a:solidFill>
                  <a:srgbClr val="005993"/>
                </a:solidFill>
                <a:latin typeface="Arial" charset="0"/>
                <a:cs typeface="Arial" charset="0"/>
              </a:rPr>
              <a:t>- Regulatory improvement</a:t>
            </a:r>
          </a:p>
          <a:p>
            <a:pPr marL="171450" indent="-171450" algn="ctr">
              <a:spcAft>
                <a:spcPts val="300"/>
              </a:spcAft>
              <a:buFontTx/>
              <a:buChar char="-"/>
            </a:pPr>
            <a:r>
              <a:rPr lang="en-US" sz="1000" dirty="0">
                <a:solidFill>
                  <a:srgbClr val="005993"/>
                </a:solidFill>
                <a:latin typeface="Arial" charset="0"/>
                <a:cs typeface="Arial" charset="0"/>
              </a:rPr>
              <a:t>Legislative and regulatory monitoring</a:t>
            </a:r>
          </a:p>
          <a:p>
            <a:pPr marL="171450" indent="-171450" algn="ctr">
              <a:spcAft>
                <a:spcPts val="300"/>
              </a:spcAft>
              <a:buFontTx/>
              <a:buChar char="-"/>
            </a:pPr>
            <a:endParaRPr lang="en-US" sz="1200" b="1" dirty="0">
              <a:solidFill>
                <a:srgbClr val="005993"/>
              </a:solidFill>
              <a:latin typeface="Arial" charset="0"/>
              <a:cs typeface="Arial" charset="0"/>
            </a:endParaRPr>
          </a:p>
          <a:p>
            <a:pPr algn="ctr">
              <a:spcAft>
                <a:spcPts val="300"/>
              </a:spcAft>
            </a:pPr>
            <a:r>
              <a:rPr lang="en-US" sz="1200" b="1" dirty="0">
                <a:solidFill>
                  <a:srgbClr val="005993"/>
                </a:solidFill>
                <a:latin typeface="Arial" charset="0"/>
                <a:cs typeface="Arial" charset="0"/>
              </a:rPr>
              <a:t>Public policies and institutions</a:t>
            </a:r>
          </a:p>
          <a:p>
            <a:pPr algn="ctr">
              <a:spcAft>
                <a:spcPts val="300"/>
              </a:spcAft>
            </a:pPr>
            <a:r>
              <a:rPr lang="en-US" sz="1000" dirty="0">
                <a:solidFill>
                  <a:srgbClr val="005993"/>
                </a:solidFill>
                <a:latin typeface="Arial" charset="0"/>
                <a:cs typeface="Arial" charset="0"/>
              </a:rPr>
              <a:t>- Advice to governments and international organizations</a:t>
            </a:r>
          </a:p>
          <a:p>
            <a:pPr algn="ctr">
              <a:spcAft>
                <a:spcPts val="300"/>
              </a:spcAft>
            </a:pPr>
            <a:r>
              <a:rPr lang="en-US" sz="1000" dirty="0">
                <a:solidFill>
                  <a:srgbClr val="005993"/>
                </a:solidFill>
                <a:latin typeface="Arial" charset="0"/>
                <a:cs typeface="Arial" charset="0"/>
              </a:rPr>
              <a:t>- Regulatory design and implementation of public institutions, policies and programs</a:t>
            </a:r>
          </a:p>
          <a:p>
            <a:pPr algn="ctr">
              <a:spcAft>
                <a:spcPts val="300"/>
              </a:spcAft>
            </a:pPr>
            <a:r>
              <a:rPr lang="en-US" sz="1000" dirty="0">
                <a:solidFill>
                  <a:srgbClr val="005993"/>
                </a:solidFill>
                <a:latin typeface="Arial" charset="0"/>
                <a:cs typeface="Arial" charset="0"/>
              </a:rPr>
              <a:t>- Public finance (income, expenditure and debt)</a:t>
            </a:r>
          </a:p>
          <a:p>
            <a:pPr algn="ctr">
              <a:spcAft>
                <a:spcPts val="300"/>
              </a:spcAft>
            </a:pPr>
            <a:r>
              <a:rPr lang="en-US" sz="1000" dirty="0">
                <a:solidFill>
                  <a:srgbClr val="005993"/>
                </a:solidFill>
                <a:latin typeface="Arial" charset="0"/>
                <a:cs typeface="Arial" charset="0"/>
              </a:rPr>
              <a:t>- Macroeconomic funds and public trusts</a:t>
            </a:r>
          </a:p>
        </p:txBody>
      </p:sp>
    </p:spTree>
    <p:extLst>
      <p:ext uri="{BB962C8B-B14F-4D97-AF65-F5344CB8AC3E}">
        <p14:creationId xmlns:p14="http://schemas.microsoft.com/office/powerpoint/2010/main" val="40591391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161" y="-67427"/>
            <a:ext cx="9345377" cy="7221429"/>
          </a:xfrm>
          <a:prstGeom prst="rect">
            <a:avLst/>
          </a:prstGeom>
        </p:spPr>
      </p:pic>
      <p:sp>
        <p:nvSpPr>
          <p:cNvPr id="4" name="Rectangle 3"/>
          <p:cNvSpPr/>
          <p:nvPr/>
        </p:nvSpPr>
        <p:spPr>
          <a:xfrm>
            <a:off x="218334" y="329784"/>
            <a:ext cx="59961" cy="442209"/>
          </a:xfrm>
          <a:prstGeom prst="rect">
            <a:avLst/>
          </a:prstGeom>
          <a:solidFill>
            <a:srgbClr val="002F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337277" y="366222"/>
            <a:ext cx="2993988" cy="384721"/>
          </a:xfrm>
          <a:prstGeom prst="rect">
            <a:avLst/>
          </a:prstGeom>
          <a:noFill/>
        </p:spPr>
        <p:txBody>
          <a:bodyPr wrap="square" rtlCol="0">
            <a:spAutoFit/>
          </a:bodyPr>
          <a:lstStyle/>
          <a:p>
            <a:pPr algn="ctr"/>
            <a:r>
              <a:rPr lang="en-US" sz="1900" b="1" dirty="0">
                <a:solidFill>
                  <a:srgbClr val="002F5E"/>
                </a:solidFill>
                <a:latin typeface="Arial" charset="0"/>
                <a:ea typeface="Arial" charset="0"/>
                <a:cs typeface="Arial" charset="0"/>
              </a:rPr>
              <a:t>OUR SERVICES</a:t>
            </a:r>
          </a:p>
        </p:txBody>
      </p:sp>
      <p:sp>
        <p:nvSpPr>
          <p:cNvPr id="8" name="TextBox 7"/>
          <p:cNvSpPr txBox="1"/>
          <p:nvPr/>
        </p:nvSpPr>
        <p:spPr>
          <a:xfrm>
            <a:off x="834835" y="3752010"/>
            <a:ext cx="1004504" cy="523220"/>
          </a:xfrm>
          <a:prstGeom prst="rect">
            <a:avLst/>
          </a:prstGeom>
          <a:noFill/>
        </p:spPr>
        <p:txBody>
          <a:bodyPr wrap="square" rtlCol="0">
            <a:spAutoFit/>
          </a:bodyPr>
          <a:lstStyle/>
          <a:p>
            <a:pPr algn="ctr"/>
            <a:r>
              <a:rPr lang="en-US" sz="1400" b="1" dirty="0">
                <a:solidFill>
                  <a:schemeClr val="accent1">
                    <a:lumMod val="20000"/>
                    <a:lumOff val="80000"/>
                  </a:schemeClr>
                </a:solidFill>
                <a:latin typeface="Arial" charset="0"/>
                <a:ea typeface="Arial" charset="0"/>
                <a:cs typeface="Arial" charset="0"/>
              </a:rPr>
              <a:t>PRIVATE SECOTR</a:t>
            </a:r>
          </a:p>
        </p:txBody>
      </p:sp>
      <p:sp>
        <p:nvSpPr>
          <p:cNvPr id="9" name="TextBox 8"/>
          <p:cNvSpPr txBox="1"/>
          <p:nvPr/>
        </p:nvSpPr>
        <p:spPr>
          <a:xfrm>
            <a:off x="7224604" y="2462314"/>
            <a:ext cx="1004504" cy="523220"/>
          </a:xfrm>
          <a:prstGeom prst="rect">
            <a:avLst/>
          </a:prstGeom>
          <a:noFill/>
        </p:spPr>
        <p:txBody>
          <a:bodyPr wrap="square" rtlCol="0">
            <a:spAutoFit/>
          </a:bodyPr>
          <a:lstStyle/>
          <a:p>
            <a:pPr algn="ctr"/>
            <a:r>
              <a:rPr lang="en-US" sz="1400" b="1" dirty="0">
                <a:solidFill>
                  <a:srgbClr val="002F5E"/>
                </a:solidFill>
                <a:latin typeface="Arial" charset="0"/>
                <a:ea typeface="Arial" charset="0"/>
                <a:cs typeface="Arial" charset="0"/>
              </a:rPr>
              <a:t>PUBLIC SECTOR</a:t>
            </a:r>
          </a:p>
        </p:txBody>
      </p:sp>
      <p:sp>
        <p:nvSpPr>
          <p:cNvPr id="12" name="TextBox 13"/>
          <p:cNvSpPr txBox="1"/>
          <p:nvPr/>
        </p:nvSpPr>
        <p:spPr>
          <a:xfrm>
            <a:off x="4307794" y="6633145"/>
            <a:ext cx="379667" cy="246221"/>
          </a:xfrm>
          <a:prstGeom prst="rect">
            <a:avLst/>
          </a:prstGeom>
          <a:noFill/>
        </p:spPr>
        <p:txBody>
          <a:bodyPr wrap="square" rtlCol="0">
            <a:spAutoFit/>
          </a:bodyPr>
          <a:lstStyle/>
          <a:p>
            <a:r>
              <a:rPr lang="en-US" sz="1000" b="1" dirty="0">
                <a:solidFill>
                  <a:srgbClr val="005993"/>
                </a:solidFill>
                <a:latin typeface="Arial" charset="0"/>
                <a:ea typeface="Arial" charset="0"/>
                <a:cs typeface="Arial" charset="0"/>
              </a:rPr>
              <a:t>6/6</a:t>
            </a:r>
          </a:p>
        </p:txBody>
      </p:sp>
      <p:sp>
        <p:nvSpPr>
          <p:cNvPr id="13" name="TextBox 13">
            <a:extLst>
              <a:ext uri="{FF2B5EF4-FFF2-40B4-BE49-F238E27FC236}">
                <a16:creationId xmlns:a16="http://schemas.microsoft.com/office/drawing/2014/main" id="{42665CA8-CD11-464B-A79A-C52AC2EDD8BE}"/>
              </a:ext>
            </a:extLst>
          </p:cNvPr>
          <p:cNvSpPr txBox="1"/>
          <p:nvPr/>
        </p:nvSpPr>
        <p:spPr>
          <a:xfrm>
            <a:off x="7620000" y="340255"/>
            <a:ext cx="1524000" cy="246221"/>
          </a:xfrm>
          <a:prstGeom prst="rect">
            <a:avLst/>
          </a:prstGeom>
          <a:noFill/>
        </p:spPr>
        <p:txBody>
          <a:bodyPr wrap="square" rtlCol="0">
            <a:spAutoFit/>
          </a:bodyPr>
          <a:lstStyle/>
          <a:p>
            <a:pPr algn="r"/>
            <a:r>
              <a:rPr lang="en-US" sz="1000" b="1" dirty="0">
                <a:solidFill>
                  <a:srgbClr val="005993"/>
                </a:solidFill>
                <a:latin typeface="Arial" charset="0"/>
                <a:ea typeface="Arial" charset="0"/>
                <a:cs typeface="Arial" charset="0"/>
              </a:rPr>
              <a:t>www.dlgabogados.mx</a:t>
            </a:r>
          </a:p>
        </p:txBody>
      </p:sp>
      <p:sp>
        <p:nvSpPr>
          <p:cNvPr id="11" name="TextBox 13">
            <a:extLst>
              <a:ext uri="{FF2B5EF4-FFF2-40B4-BE49-F238E27FC236}">
                <a16:creationId xmlns:a16="http://schemas.microsoft.com/office/drawing/2014/main" id="{98C946D5-4056-2142-8359-F5E287EFE388}"/>
              </a:ext>
            </a:extLst>
          </p:cNvPr>
          <p:cNvSpPr txBox="1"/>
          <p:nvPr/>
        </p:nvSpPr>
        <p:spPr>
          <a:xfrm>
            <a:off x="2934861" y="2384011"/>
            <a:ext cx="3505200" cy="2339102"/>
          </a:xfrm>
          <a:prstGeom prst="rect">
            <a:avLst/>
          </a:prstGeom>
          <a:noFill/>
        </p:spPr>
        <p:txBody>
          <a:bodyPr wrap="square" rtlCol="0">
            <a:spAutoFit/>
          </a:bodyPr>
          <a:lstStyle/>
          <a:p>
            <a:pPr algn="ctr"/>
            <a:endParaRPr lang="es-MX" sz="1200" b="1" dirty="0">
              <a:solidFill>
                <a:srgbClr val="005993"/>
              </a:solidFill>
              <a:latin typeface="Arial" charset="0"/>
              <a:cs typeface="Arial" charset="0"/>
            </a:endParaRPr>
          </a:p>
          <a:p>
            <a:pPr algn="ctr"/>
            <a:r>
              <a:rPr lang="es-MX" sz="1200" b="1" dirty="0">
                <a:solidFill>
                  <a:srgbClr val="005993"/>
                </a:solidFill>
                <a:latin typeface="Arial" charset="0"/>
                <a:cs typeface="Arial" charset="0"/>
              </a:rPr>
              <a:t>Local governments</a:t>
            </a:r>
          </a:p>
          <a:p>
            <a:pPr algn="ctr"/>
            <a:endParaRPr lang="es-MX" sz="1200" b="1" dirty="0">
              <a:solidFill>
                <a:srgbClr val="005993"/>
              </a:solidFill>
              <a:latin typeface="Arial" charset="0"/>
              <a:cs typeface="Arial" charset="0"/>
            </a:endParaRPr>
          </a:p>
          <a:p>
            <a:pPr algn="ctr">
              <a:spcAft>
                <a:spcPts val="600"/>
              </a:spcAft>
            </a:pPr>
            <a:r>
              <a:rPr lang="en-US" sz="1000" dirty="0">
                <a:solidFill>
                  <a:srgbClr val="005993"/>
                </a:solidFill>
                <a:latin typeface="Arial" charset="0"/>
                <a:ea typeface="Arial" charset="0"/>
                <a:cs typeface="Arial" charset="0"/>
              </a:rPr>
              <a:t>- Income (fiscal coordination and local contributions)</a:t>
            </a:r>
          </a:p>
          <a:p>
            <a:pPr algn="ctr">
              <a:spcAft>
                <a:spcPts val="600"/>
              </a:spcAft>
            </a:pPr>
            <a:r>
              <a:rPr lang="en-US" sz="1000" dirty="0">
                <a:solidFill>
                  <a:srgbClr val="005993"/>
                </a:solidFill>
                <a:latin typeface="Arial" charset="0"/>
                <a:ea typeface="Arial" charset="0"/>
                <a:cs typeface="Arial" charset="0"/>
              </a:rPr>
              <a:t>- Public spending (local and federal)</a:t>
            </a:r>
          </a:p>
          <a:p>
            <a:pPr algn="ctr">
              <a:spcAft>
                <a:spcPts val="600"/>
              </a:spcAft>
            </a:pPr>
            <a:r>
              <a:rPr lang="en-US" sz="1000" dirty="0">
                <a:solidFill>
                  <a:srgbClr val="005993"/>
                </a:solidFill>
                <a:latin typeface="Arial" charset="0"/>
                <a:ea typeface="Arial" charset="0"/>
                <a:cs typeface="Arial" charset="0"/>
              </a:rPr>
              <a:t>- Financing (debt and other obligations)</a:t>
            </a:r>
          </a:p>
          <a:p>
            <a:pPr algn="ctr">
              <a:spcAft>
                <a:spcPts val="600"/>
              </a:spcAft>
            </a:pPr>
            <a:r>
              <a:rPr lang="en-US" sz="1000" dirty="0">
                <a:solidFill>
                  <a:srgbClr val="005993"/>
                </a:solidFill>
                <a:latin typeface="Arial" charset="0"/>
                <a:ea typeface="Arial" charset="0"/>
                <a:cs typeface="Arial" charset="0"/>
              </a:rPr>
              <a:t>- Structuring of investment projects</a:t>
            </a:r>
          </a:p>
          <a:p>
            <a:pPr algn="ctr"/>
            <a:r>
              <a:rPr lang="en-US" sz="1000" dirty="0">
                <a:solidFill>
                  <a:srgbClr val="005993"/>
                </a:solidFill>
                <a:latin typeface="Arial" charset="0"/>
                <a:ea typeface="Arial" charset="0"/>
                <a:cs typeface="Arial" charset="0"/>
              </a:rPr>
              <a:t>- Design and implementation of institutions, </a:t>
            </a:r>
          </a:p>
          <a:p>
            <a:pPr algn="ctr">
              <a:spcAft>
                <a:spcPts val="600"/>
              </a:spcAft>
            </a:pPr>
            <a:r>
              <a:rPr lang="en-US" sz="1000" dirty="0">
                <a:solidFill>
                  <a:srgbClr val="005993"/>
                </a:solidFill>
                <a:latin typeface="Arial" charset="0"/>
                <a:ea typeface="Arial" charset="0"/>
                <a:cs typeface="Arial" charset="0"/>
              </a:rPr>
              <a:t>public policies and programs</a:t>
            </a:r>
          </a:p>
          <a:p>
            <a:pPr algn="ctr"/>
            <a:r>
              <a:rPr lang="en-US" sz="1000" dirty="0">
                <a:solidFill>
                  <a:srgbClr val="005993"/>
                </a:solidFill>
                <a:latin typeface="Arial" charset="0"/>
                <a:ea typeface="Arial" charset="0"/>
                <a:cs typeface="Arial" charset="0"/>
              </a:rPr>
              <a:t>- Accountability (transparency, accounting, auditing,</a:t>
            </a:r>
          </a:p>
          <a:p>
            <a:pPr algn="ctr">
              <a:spcAft>
                <a:spcPts val="600"/>
              </a:spcAft>
            </a:pPr>
            <a:r>
              <a:rPr lang="en-US" sz="1000">
                <a:solidFill>
                  <a:srgbClr val="005993"/>
                </a:solidFill>
                <a:latin typeface="Arial" charset="0"/>
                <a:ea typeface="Arial" charset="0"/>
                <a:cs typeface="Arial" charset="0"/>
              </a:rPr>
              <a:t>  anti-corruption </a:t>
            </a:r>
            <a:r>
              <a:rPr lang="en-US" sz="1000" dirty="0">
                <a:solidFill>
                  <a:srgbClr val="005993"/>
                </a:solidFill>
                <a:latin typeface="Arial" charset="0"/>
                <a:ea typeface="Arial" charset="0"/>
                <a:cs typeface="Arial" charset="0"/>
              </a:rPr>
              <a:t>and administrative responsibilities)</a:t>
            </a:r>
            <a:endParaRPr lang="es-MX" sz="1000" dirty="0">
              <a:solidFill>
                <a:srgbClr val="005993"/>
              </a:solidFill>
              <a:latin typeface="Arial" charset="0"/>
              <a:ea typeface="Arial" charset="0"/>
              <a:cs typeface="Arial" charset="0"/>
            </a:endParaRPr>
          </a:p>
        </p:txBody>
      </p:sp>
    </p:spTree>
    <p:extLst>
      <p:ext uri="{BB962C8B-B14F-4D97-AF65-F5344CB8AC3E}">
        <p14:creationId xmlns:p14="http://schemas.microsoft.com/office/powerpoint/2010/main" val="36742909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6540"/>
            <a:ext cx="9628094" cy="6964540"/>
          </a:xfrm>
          <a:prstGeom prst="rect">
            <a:avLst/>
          </a:prstGeom>
        </p:spPr>
      </p:pic>
      <p:grpSp>
        <p:nvGrpSpPr>
          <p:cNvPr id="5" name="Group 4"/>
          <p:cNvGrpSpPr/>
          <p:nvPr/>
        </p:nvGrpSpPr>
        <p:grpSpPr>
          <a:xfrm>
            <a:off x="3324125" y="998913"/>
            <a:ext cx="3143909" cy="2484954"/>
            <a:chOff x="3324126" y="2554941"/>
            <a:chExt cx="3143909" cy="2484954"/>
          </a:xfrm>
        </p:grpSpPr>
        <p:sp>
          <p:nvSpPr>
            <p:cNvPr id="6" name="Rectangle 5"/>
            <p:cNvSpPr/>
            <p:nvPr/>
          </p:nvSpPr>
          <p:spPr>
            <a:xfrm>
              <a:off x="3324126" y="2554941"/>
              <a:ext cx="3143909" cy="24849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24126" y="2691247"/>
              <a:ext cx="3032462" cy="2348648"/>
            </a:xfrm>
            <a:prstGeom prst="rect">
              <a:avLst/>
            </a:prstGeom>
          </p:spPr>
        </p:pic>
      </p:grpSp>
      <p:sp>
        <p:nvSpPr>
          <p:cNvPr id="8" name="TextBox 8">
            <a:extLst>
              <a:ext uri="{FF2B5EF4-FFF2-40B4-BE49-F238E27FC236}">
                <a16:creationId xmlns:a16="http://schemas.microsoft.com/office/drawing/2014/main" id="{93A7D7FD-EF1A-4780-8306-F545C9A084E1}"/>
              </a:ext>
            </a:extLst>
          </p:cNvPr>
          <p:cNvSpPr txBox="1"/>
          <p:nvPr/>
        </p:nvSpPr>
        <p:spPr>
          <a:xfrm>
            <a:off x="3203321" y="3742110"/>
            <a:ext cx="3273393" cy="369332"/>
          </a:xfrm>
          <a:prstGeom prst="rect">
            <a:avLst/>
          </a:prstGeom>
          <a:noFill/>
        </p:spPr>
        <p:txBody>
          <a:bodyPr wrap="square" rtlCol="0">
            <a:spAutoFit/>
          </a:bodyPr>
          <a:lstStyle/>
          <a:p>
            <a:pPr algn="ctr"/>
            <a:r>
              <a:rPr lang="en-US" b="1" dirty="0">
                <a:solidFill>
                  <a:srgbClr val="002F5E"/>
                </a:solidFill>
                <a:latin typeface="Arial" charset="0"/>
                <a:ea typeface="Arial" charset="0"/>
                <a:cs typeface="Arial" charset="0"/>
              </a:rPr>
              <a:t>ANNEX A</a:t>
            </a:r>
          </a:p>
        </p:txBody>
      </p:sp>
      <p:cxnSp>
        <p:nvCxnSpPr>
          <p:cNvPr id="10" name="Straight Connector 9">
            <a:extLst>
              <a:ext uri="{FF2B5EF4-FFF2-40B4-BE49-F238E27FC236}">
                <a16:creationId xmlns:a16="http://schemas.microsoft.com/office/drawing/2014/main" id="{22716018-E432-4BCB-9448-07B0C577EE00}"/>
              </a:ext>
            </a:extLst>
          </p:cNvPr>
          <p:cNvCxnSpPr/>
          <p:nvPr/>
        </p:nvCxnSpPr>
        <p:spPr>
          <a:xfrm>
            <a:off x="4571661" y="4186430"/>
            <a:ext cx="536713" cy="0"/>
          </a:xfrm>
          <a:prstGeom prst="line">
            <a:avLst/>
          </a:prstGeom>
          <a:ln w="38100">
            <a:solidFill>
              <a:srgbClr val="002F5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202148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18334" y="329784"/>
            <a:ext cx="59961" cy="442209"/>
          </a:xfrm>
          <a:prstGeom prst="rect">
            <a:avLst/>
          </a:prstGeom>
          <a:solidFill>
            <a:srgbClr val="002F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18334" y="983974"/>
            <a:ext cx="2603026" cy="5327373"/>
          </a:xfrm>
          <a:prstGeom prst="rect">
            <a:avLst/>
          </a:prstGeom>
          <a:gradFill flip="none" rotWithShape="1">
            <a:gsLst>
              <a:gs pos="38000">
                <a:srgbClr val="002F5E"/>
              </a:gs>
              <a:gs pos="99000">
                <a:srgbClr val="005993"/>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2961208" y="983974"/>
            <a:ext cx="5954192" cy="5327373"/>
          </a:xfrm>
          <a:prstGeom prst="rect">
            <a:avLst/>
          </a:prstGeom>
          <a:solidFill>
            <a:srgbClr val="EDED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37277" y="366222"/>
            <a:ext cx="4234723" cy="384721"/>
          </a:xfrm>
          <a:prstGeom prst="rect">
            <a:avLst/>
          </a:prstGeom>
          <a:noFill/>
        </p:spPr>
        <p:txBody>
          <a:bodyPr wrap="square" rtlCol="0">
            <a:spAutoFit/>
          </a:bodyPr>
          <a:lstStyle/>
          <a:p>
            <a:r>
              <a:rPr lang="en-US" sz="1900" dirty="0">
                <a:solidFill>
                  <a:srgbClr val="002F5E"/>
                </a:solidFill>
                <a:latin typeface="Arial" charset="0"/>
                <a:ea typeface="Arial" charset="0"/>
                <a:cs typeface="Arial" charset="0"/>
              </a:rPr>
              <a:t>Annex A (1/5). </a:t>
            </a:r>
            <a:r>
              <a:rPr lang="en-US" sz="1900" b="1" dirty="0">
                <a:solidFill>
                  <a:srgbClr val="002F5E"/>
                </a:solidFill>
                <a:effectLst>
                  <a:outerShdw blurRad="38100" dist="38100" dir="2700000" algn="tl">
                    <a:srgbClr val="000000">
                      <a:alpha val="43137"/>
                    </a:srgbClr>
                  </a:outerShdw>
                </a:effectLst>
                <a:latin typeface="Arial" charset="0"/>
                <a:cs typeface="Arial" charset="0"/>
              </a:rPr>
              <a:t>PARTNER:</a:t>
            </a:r>
          </a:p>
        </p:txBody>
      </p:sp>
      <p:sp>
        <p:nvSpPr>
          <p:cNvPr id="9" name="TextBox 8"/>
          <p:cNvSpPr txBox="1"/>
          <p:nvPr/>
        </p:nvSpPr>
        <p:spPr>
          <a:xfrm>
            <a:off x="247827" y="2861499"/>
            <a:ext cx="2415535" cy="276999"/>
          </a:xfrm>
          <a:prstGeom prst="rect">
            <a:avLst/>
          </a:prstGeom>
          <a:noFill/>
        </p:spPr>
        <p:txBody>
          <a:bodyPr wrap="square" rtlCol="0">
            <a:spAutoFit/>
          </a:bodyPr>
          <a:lstStyle/>
          <a:p>
            <a:r>
              <a:rPr lang="en-US" sz="1200" b="1" dirty="0">
                <a:solidFill>
                  <a:schemeClr val="bg1"/>
                </a:solidFill>
                <a:latin typeface="Arial" charset="0"/>
                <a:ea typeface="Arial" charset="0"/>
                <a:cs typeface="Arial" charset="0"/>
              </a:rPr>
              <a:t>MAX ALBERTO DIENER SALA</a:t>
            </a:r>
          </a:p>
        </p:txBody>
      </p:sp>
      <p:sp>
        <p:nvSpPr>
          <p:cNvPr id="10" name="TextBox 9"/>
          <p:cNvSpPr txBox="1"/>
          <p:nvPr/>
        </p:nvSpPr>
        <p:spPr>
          <a:xfrm>
            <a:off x="218334" y="3193869"/>
            <a:ext cx="2605023" cy="984885"/>
          </a:xfrm>
          <a:prstGeom prst="rect">
            <a:avLst/>
          </a:prstGeom>
          <a:noFill/>
        </p:spPr>
        <p:txBody>
          <a:bodyPr wrap="square" rtlCol="0">
            <a:spAutoFit/>
          </a:bodyPr>
          <a:lstStyle/>
          <a:p>
            <a:pPr marL="93663" indent="-93663">
              <a:spcAft>
                <a:spcPts val="600"/>
              </a:spcAft>
              <a:buFont typeface="Arial" panose="020B0604020202020204" pitchFamily="34" charset="0"/>
              <a:buChar char="•"/>
            </a:pPr>
            <a:r>
              <a:rPr lang="en-US" sz="850" b="1" dirty="0">
                <a:solidFill>
                  <a:schemeClr val="bg1"/>
                </a:solidFill>
                <a:latin typeface="Arial" charset="0"/>
                <a:ea typeface="Arial" charset="0"/>
                <a:cs typeface="Arial" charset="0"/>
              </a:rPr>
              <a:t>Master </a:t>
            </a:r>
            <a:r>
              <a:rPr lang="en-US" sz="850" dirty="0">
                <a:solidFill>
                  <a:schemeClr val="bg1"/>
                </a:solidFill>
                <a:latin typeface="Arial" charset="0"/>
                <a:ea typeface="Arial" charset="0"/>
                <a:cs typeface="Arial" charset="0"/>
              </a:rPr>
              <a:t>by the Diplomatische Akademie Vienna -DAK- (1991-1993).</a:t>
            </a:r>
          </a:p>
          <a:p>
            <a:pPr marL="93663" indent="-93663">
              <a:spcAft>
                <a:spcPts val="600"/>
              </a:spcAft>
              <a:buFont typeface="Arial" panose="020B0604020202020204" pitchFamily="34" charset="0"/>
              <a:buChar char="•"/>
            </a:pPr>
            <a:r>
              <a:rPr lang="en-US" sz="850" b="1" dirty="0">
                <a:solidFill>
                  <a:schemeClr val="bg1"/>
                </a:solidFill>
                <a:latin typeface="Arial" charset="0"/>
                <a:ea typeface="Arial" charset="0"/>
                <a:cs typeface="Arial" charset="0"/>
              </a:rPr>
              <a:t>Law Degree, </a:t>
            </a:r>
            <a:r>
              <a:rPr lang="en-US" sz="850" dirty="0">
                <a:solidFill>
                  <a:schemeClr val="bg1"/>
                </a:solidFill>
                <a:latin typeface="Arial" charset="0"/>
                <a:ea typeface="Arial" charset="0"/>
                <a:cs typeface="Arial" charset="0"/>
              </a:rPr>
              <a:t>UNAM (1987-1991).</a:t>
            </a:r>
          </a:p>
          <a:p>
            <a:pPr marL="93663" indent="-93663">
              <a:spcAft>
                <a:spcPts val="600"/>
              </a:spcAft>
              <a:buFont typeface="Arial" panose="020B0604020202020204" pitchFamily="34" charset="0"/>
              <a:buChar char="•"/>
            </a:pPr>
            <a:r>
              <a:rPr lang="en-US" sz="850" b="1" dirty="0">
                <a:solidFill>
                  <a:schemeClr val="bg1"/>
                </a:solidFill>
                <a:latin typeface="Arial" charset="0"/>
                <a:ea typeface="Arial" charset="0"/>
                <a:cs typeface="Arial" charset="0"/>
              </a:rPr>
              <a:t>Postgraduate studies </a:t>
            </a:r>
            <a:r>
              <a:rPr lang="en-US" sz="850" dirty="0">
                <a:solidFill>
                  <a:schemeClr val="bg1"/>
                </a:solidFill>
                <a:latin typeface="Arial" charset="0"/>
                <a:ea typeface="Arial" charset="0"/>
                <a:cs typeface="Arial" charset="0"/>
              </a:rPr>
              <a:t>at ITAM (1991).</a:t>
            </a:r>
          </a:p>
          <a:p>
            <a:endParaRPr lang="en-US" sz="900" b="1" dirty="0">
              <a:solidFill>
                <a:schemeClr val="bg1"/>
              </a:solidFill>
              <a:latin typeface="Arial" charset="0"/>
              <a:ea typeface="Arial" charset="0"/>
              <a:cs typeface="Arial" charset="0"/>
            </a:endParaRPr>
          </a:p>
        </p:txBody>
      </p:sp>
      <p:sp>
        <p:nvSpPr>
          <p:cNvPr id="11" name="TextBox 10"/>
          <p:cNvSpPr txBox="1"/>
          <p:nvPr/>
        </p:nvSpPr>
        <p:spPr>
          <a:xfrm>
            <a:off x="3000966" y="1033757"/>
            <a:ext cx="3201052" cy="523220"/>
          </a:xfrm>
          <a:prstGeom prst="rect">
            <a:avLst/>
          </a:prstGeom>
          <a:noFill/>
        </p:spPr>
        <p:txBody>
          <a:bodyPr wrap="square" rtlCol="0">
            <a:spAutoFit/>
          </a:bodyPr>
          <a:lstStyle/>
          <a:p>
            <a:r>
              <a:rPr lang="es-MX" sz="1400" b="1" dirty="0">
                <a:solidFill>
                  <a:srgbClr val="002F5E"/>
                </a:solidFill>
                <a:latin typeface="Arial" charset="0"/>
                <a:ea typeface="Arial" charset="0"/>
                <a:cs typeface="Arial" charset="0"/>
              </a:rPr>
              <a:t>+25 YEARS OF EXPERIENCE ON:</a:t>
            </a:r>
          </a:p>
          <a:p>
            <a:endParaRPr lang="en-US" sz="1400" b="1" dirty="0">
              <a:solidFill>
                <a:srgbClr val="002F5E"/>
              </a:solidFill>
              <a:latin typeface="Arial" charset="0"/>
              <a:ea typeface="Arial" charset="0"/>
              <a:cs typeface="Arial" charset="0"/>
            </a:endParaRPr>
          </a:p>
        </p:txBody>
      </p:sp>
      <p:sp>
        <p:nvSpPr>
          <p:cNvPr id="12" name="TextBox 11"/>
          <p:cNvSpPr txBox="1"/>
          <p:nvPr/>
        </p:nvSpPr>
        <p:spPr>
          <a:xfrm>
            <a:off x="2965626" y="1330095"/>
            <a:ext cx="3051540" cy="4824398"/>
          </a:xfrm>
          <a:prstGeom prst="rect">
            <a:avLst/>
          </a:prstGeom>
          <a:noFill/>
        </p:spPr>
        <p:txBody>
          <a:bodyPr wrap="square" rtlCol="0">
            <a:spAutoFit/>
          </a:bodyPr>
          <a:lstStyle/>
          <a:p>
            <a:pPr algn="just">
              <a:spcAft>
                <a:spcPts val="900"/>
              </a:spcAft>
            </a:pPr>
            <a:r>
              <a:rPr lang="es-MX" sz="950" dirty="0">
                <a:solidFill>
                  <a:schemeClr val="tx1">
                    <a:lumMod val="85000"/>
                    <a:lumOff val="15000"/>
                  </a:schemeClr>
                </a:solidFill>
                <a:latin typeface="Arial" charset="0"/>
                <a:ea typeface="Arial" charset="0"/>
                <a:cs typeface="Arial" charset="0"/>
              </a:rPr>
              <a:t>The emphasis of his career has been developed in the tax sector where he has mainly exercised his knowledge in constitutional, administrative, fiscal, amparo, budgetary, financial and international law.</a:t>
            </a:r>
          </a:p>
          <a:p>
            <a:pPr algn="just">
              <a:spcAft>
                <a:spcPts val="900"/>
              </a:spcAft>
            </a:pPr>
            <a:r>
              <a:rPr lang="en-US" sz="1400" b="1" dirty="0">
                <a:solidFill>
                  <a:srgbClr val="005993"/>
                </a:solidFill>
                <a:latin typeface="Arial" charset="0"/>
                <a:ea typeface="Arial" charset="0"/>
                <a:cs typeface="Arial" charset="0"/>
              </a:rPr>
              <a:t>● Tax and administrative litigation</a:t>
            </a:r>
          </a:p>
          <a:p>
            <a:pPr algn="just">
              <a:spcAft>
                <a:spcPts val="900"/>
              </a:spcAft>
            </a:pPr>
            <a:r>
              <a:rPr lang="es-MX" sz="950" dirty="0">
                <a:solidFill>
                  <a:schemeClr val="tx1">
                    <a:lumMod val="85000"/>
                    <a:lumOff val="15000"/>
                  </a:schemeClr>
                </a:solidFill>
                <a:latin typeface="Arial" charset="0"/>
                <a:ea typeface="Arial" charset="0"/>
                <a:cs typeface="Arial" charset="0"/>
              </a:rPr>
              <a:t>Achieving a success rate of 87% in 2017 with a portfolio volume of 93 thousand amparos; as well as a success rate of 81% in criminal proceedings in tax and financial matters. Miscellaneous litigation: Sugar mills; Luz y Fuerza del Centro and constitutional actions and controversies.</a:t>
            </a:r>
          </a:p>
          <a:p>
            <a:pPr algn="just">
              <a:spcAft>
                <a:spcPts val="900"/>
              </a:spcAft>
            </a:pPr>
            <a:r>
              <a:rPr lang="en-US" sz="1400" b="1" dirty="0">
                <a:solidFill>
                  <a:srgbClr val="005993"/>
                </a:solidFill>
                <a:latin typeface="Arial" charset="0"/>
                <a:ea typeface="Arial" charset="0"/>
                <a:cs typeface="Arial" charset="0"/>
              </a:rPr>
              <a:t>● Reforms to the legal framework </a:t>
            </a:r>
          </a:p>
          <a:p>
            <a:pPr algn="just">
              <a:spcAft>
                <a:spcPts val="900"/>
              </a:spcAft>
            </a:pPr>
            <a:r>
              <a:rPr lang="es-MX" sz="950" dirty="0">
                <a:solidFill>
                  <a:schemeClr val="tx1">
                    <a:lumMod val="85000"/>
                    <a:lumOff val="15000"/>
                  </a:schemeClr>
                </a:solidFill>
                <a:latin typeface="Arial" charset="0"/>
                <a:ea typeface="Arial" charset="0"/>
                <a:cs typeface="Arial" charset="0"/>
              </a:rPr>
              <a:t>Stock market, commercial miscellaneous, economic competition, administrative summary judgment, public-private partnerships, tax law, FINTECH law, special economic zones, energy reform. </a:t>
            </a:r>
          </a:p>
          <a:p>
            <a:pPr algn="just"/>
            <a:r>
              <a:rPr lang="en-US" sz="1400" b="1" dirty="0">
                <a:solidFill>
                  <a:srgbClr val="005993"/>
                </a:solidFill>
                <a:latin typeface="Arial" charset="0"/>
                <a:ea typeface="Arial" charset="0"/>
                <a:cs typeface="Arial" charset="0"/>
              </a:rPr>
              <a:t>● Public finance and federalism </a:t>
            </a:r>
          </a:p>
          <a:p>
            <a:pPr algn="just">
              <a:spcAft>
                <a:spcPts val="900"/>
              </a:spcAft>
            </a:pPr>
            <a:r>
              <a:rPr lang="es-MX" sz="950" dirty="0">
                <a:solidFill>
                  <a:schemeClr val="tx1">
                    <a:lumMod val="85000"/>
                    <a:lumOff val="15000"/>
                  </a:schemeClr>
                </a:solidFill>
                <a:latin typeface="Arial" charset="0"/>
                <a:ea typeface="Arial" charset="0"/>
                <a:cs typeface="Arial" charset="0"/>
              </a:rPr>
              <a:t>He has participated in the negotiation of 20 economic packages (Revenue Law, Expenditure Budget and Fiscal Miscellaneous); in reforms for the construction of the institutional framework of the laws of: Budget and Fiscal Responsibility, Fiscal Coordination, Public Debt, Financial Discipline, among others. Legal advice to federal, state and municipal bodies for the design and execution of public policies, finding solutions to legal problems and conflicts between government orders.</a:t>
            </a:r>
          </a:p>
        </p:txBody>
      </p:sp>
      <p:cxnSp>
        <p:nvCxnSpPr>
          <p:cNvPr id="16" name="Straight Connector 15"/>
          <p:cNvCxnSpPr/>
          <p:nvPr/>
        </p:nvCxnSpPr>
        <p:spPr>
          <a:xfrm>
            <a:off x="5958183" y="1075657"/>
            <a:ext cx="0" cy="5007091"/>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6017167" y="1002033"/>
            <a:ext cx="2878356" cy="5463034"/>
          </a:xfrm>
          <a:prstGeom prst="rect">
            <a:avLst/>
          </a:prstGeom>
          <a:noFill/>
        </p:spPr>
        <p:txBody>
          <a:bodyPr wrap="square" rtlCol="0">
            <a:spAutoFit/>
          </a:bodyPr>
          <a:lstStyle/>
          <a:p>
            <a:pPr algn="just"/>
            <a:r>
              <a:rPr lang="en-US" sz="1400" b="1" dirty="0">
                <a:solidFill>
                  <a:srgbClr val="005993"/>
                </a:solidFill>
                <a:latin typeface="Arial" charset="0"/>
                <a:ea typeface="Arial" charset="0"/>
                <a:cs typeface="Arial" charset="0"/>
              </a:rPr>
              <a:t>● Management, transparency and accountability.</a:t>
            </a:r>
          </a:p>
          <a:p>
            <a:pPr algn="just">
              <a:spcAft>
                <a:spcPts val="900"/>
              </a:spcAft>
            </a:pPr>
            <a:r>
              <a:rPr lang="es-MX" sz="950" dirty="0">
                <a:solidFill>
                  <a:schemeClr val="tx1">
                    <a:lumMod val="85000"/>
                    <a:lumOff val="15000"/>
                  </a:schemeClr>
                </a:solidFill>
                <a:latin typeface="Arial" charset="0"/>
                <a:ea typeface="Arial" charset="0"/>
                <a:cs typeface="Arial" charset="0"/>
              </a:rPr>
              <a:t>Reforms and designs for results-based budgeting (PbR) and performance evaluation (SED), transparency and government accounting; auditing; combating corruption and administrative responsibilities.</a:t>
            </a:r>
          </a:p>
          <a:p>
            <a:pPr algn="just">
              <a:spcAft>
                <a:spcPts val="900"/>
              </a:spcAft>
            </a:pPr>
            <a:r>
              <a:rPr lang="en-US" sz="1400" b="1" dirty="0">
                <a:solidFill>
                  <a:srgbClr val="005993"/>
                </a:solidFill>
                <a:latin typeface="Arial" charset="0"/>
                <a:ea typeface="Arial" charset="0"/>
                <a:cs typeface="Arial" charset="0"/>
              </a:rPr>
              <a:t>● Finding legal solutions </a:t>
            </a:r>
          </a:p>
          <a:p>
            <a:pPr algn="just">
              <a:spcAft>
                <a:spcPts val="900"/>
              </a:spcAft>
            </a:pPr>
            <a:r>
              <a:rPr lang="es-MX" sz="950" dirty="0">
                <a:solidFill>
                  <a:schemeClr val="tx1">
                    <a:lumMod val="85000"/>
                    <a:lumOff val="15000"/>
                  </a:schemeClr>
                </a:solidFill>
                <a:latin typeface="Arial" charset="0"/>
                <a:ea typeface="Arial" charset="0"/>
                <a:cs typeface="Arial" charset="0"/>
              </a:rPr>
              <a:t>Strategic solution (PPS Querétaro-Irapuato), energy contract models, company acquisitions-mergers (Banrural-Financiera Rural), commercial bankruptcy (Ingenios Azucareros), trusts and debt and securitization schemes (Escuelas al Cien).</a:t>
            </a:r>
          </a:p>
          <a:p>
            <a:pPr algn="just"/>
            <a:r>
              <a:rPr lang="en-US" sz="1400" b="1" dirty="0">
                <a:solidFill>
                  <a:srgbClr val="005993"/>
                </a:solidFill>
                <a:latin typeface="Arial" charset="0"/>
                <a:ea typeface="Arial" charset="0"/>
                <a:cs typeface="Arial" charset="0"/>
              </a:rPr>
              <a:t>● Institutional designs </a:t>
            </a:r>
          </a:p>
          <a:p>
            <a:pPr algn="just">
              <a:spcAft>
                <a:spcPts val="900"/>
              </a:spcAft>
            </a:pPr>
            <a:r>
              <a:rPr lang="es-MX" sz="950" dirty="0">
                <a:solidFill>
                  <a:schemeClr val="tx1">
                    <a:lumMod val="85000"/>
                    <a:lumOff val="15000"/>
                  </a:schemeClr>
                </a:solidFill>
                <a:latin typeface="Arial" charset="0"/>
                <a:ea typeface="Arial" charset="0"/>
                <a:cs typeface="Arial" charset="0"/>
              </a:rPr>
              <a:t>Corporate governance EPE's, accounting harmonization council CONAC, anti-corruption system, inter-secretariat commissions.</a:t>
            </a:r>
          </a:p>
          <a:p>
            <a:pPr algn="just"/>
            <a:r>
              <a:rPr lang="en-US" sz="1400" b="1" dirty="0">
                <a:solidFill>
                  <a:srgbClr val="005993"/>
                </a:solidFill>
                <a:latin typeface="Arial" charset="0"/>
                <a:ea typeface="Arial" charset="0"/>
                <a:cs typeface="Arial" charset="0"/>
              </a:rPr>
              <a:t>● International profile </a:t>
            </a:r>
          </a:p>
          <a:p>
            <a:pPr algn="just">
              <a:spcAft>
                <a:spcPts val="900"/>
              </a:spcAft>
            </a:pPr>
            <a:r>
              <a:rPr lang="es-MX" sz="950" dirty="0">
                <a:solidFill>
                  <a:schemeClr val="tx1">
                    <a:lumMod val="85000"/>
                    <a:lumOff val="15000"/>
                  </a:schemeClr>
                </a:solidFill>
                <a:latin typeface="Arial" charset="0"/>
                <a:ea typeface="Arial" charset="0"/>
                <a:cs typeface="Arial" charset="0"/>
              </a:rPr>
              <a:t>He has participated in negotiations and forums at the UN, OECD, WB, IDB, UNHRC, IACHR, UNODC, FATF and Council of Europe. He has also coordinated international litigation before US courts (Deepwater Horizon case in Louisiana, diplomatic immunities in Texas), the Inter-American Commission and Court on Human Rights, the International Criminal Court in The Hague, as well as the negotiation of international treaties (NAFTA 2.0, TPP, Pacific Alliance, UN Conventions, APPRIS, as well as international criminal extraditions.</a:t>
            </a:r>
            <a:endParaRPr lang="en-US" sz="950" b="1" dirty="0">
              <a:solidFill>
                <a:srgbClr val="005993"/>
              </a:solidFill>
              <a:latin typeface="Arial" charset="0"/>
              <a:ea typeface="Arial" charset="0"/>
              <a:cs typeface="Arial" charset="0"/>
            </a:endParaRPr>
          </a:p>
        </p:txBody>
      </p:sp>
      <p:cxnSp>
        <p:nvCxnSpPr>
          <p:cNvPr id="36" name="Straight Connector 35"/>
          <p:cNvCxnSpPr/>
          <p:nvPr/>
        </p:nvCxnSpPr>
        <p:spPr>
          <a:xfrm>
            <a:off x="278295" y="3998422"/>
            <a:ext cx="247451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357810" y="3175169"/>
            <a:ext cx="1282147"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228273" y="4047922"/>
            <a:ext cx="2575206" cy="2269852"/>
          </a:xfrm>
          <a:prstGeom prst="rect">
            <a:avLst/>
          </a:prstGeom>
          <a:noFill/>
        </p:spPr>
        <p:txBody>
          <a:bodyPr wrap="square" rtlCol="0">
            <a:spAutoFit/>
          </a:bodyPr>
          <a:lstStyle/>
          <a:p>
            <a:pPr algn="just">
              <a:spcAft>
                <a:spcPts val="300"/>
              </a:spcAft>
            </a:pPr>
            <a:r>
              <a:rPr lang="en-US" sz="1100" b="1" dirty="0">
                <a:solidFill>
                  <a:srgbClr val="EDEDED"/>
                </a:solidFill>
                <a:latin typeface="Arial" charset="0"/>
                <a:ea typeface="Arial" charset="0"/>
                <a:cs typeface="Arial" charset="0"/>
              </a:rPr>
              <a:t>SENIOR LEVEL POSITIONS:</a:t>
            </a:r>
          </a:p>
          <a:p>
            <a:pPr algn="just">
              <a:spcAft>
                <a:spcPts val="300"/>
              </a:spcAft>
            </a:pPr>
            <a:r>
              <a:rPr lang="es-MX" sz="850" dirty="0">
                <a:solidFill>
                  <a:srgbClr val="EDEDED"/>
                </a:solidFill>
                <a:latin typeface="Arial" charset="0"/>
                <a:ea typeface="Arial" charset="0"/>
                <a:cs typeface="Arial" charset="0"/>
              </a:rPr>
              <a:t>Headed the legal teams in tax and financial policy, domestic policy and foreign policy of the Mexican State. </a:t>
            </a:r>
          </a:p>
          <a:p>
            <a:pPr marL="93663" indent="-93663" algn="just">
              <a:spcAft>
                <a:spcPts val="300"/>
              </a:spcAft>
              <a:buFont typeface="Arial" panose="020B0604020202020204" pitchFamily="34" charset="0"/>
              <a:buChar char="•"/>
            </a:pPr>
            <a:r>
              <a:rPr lang="es-MX" sz="850" dirty="0">
                <a:solidFill>
                  <a:srgbClr val="EDEDED"/>
                </a:solidFill>
                <a:latin typeface="Arial" charset="0"/>
                <a:ea typeface="Arial" charset="0"/>
                <a:cs typeface="Arial" charset="0"/>
              </a:rPr>
              <a:t>Federal Attorney General of the Federation (2015-2018).</a:t>
            </a:r>
          </a:p>
          <a:p>
            <a:pPr marL="93663" indent="-93663" algn="just">
              <a:spcAft>
                <a:spcPts val="300"/>
              </a:spcAft>
              <a:buFont typeface="Arial" panose="020B0604020202020204" pitchFamily="34" charset="0"/>
              <a:buChar char="•"/>
            </a:pPr>
            <a:r>
              <a:rPr lang="es-MX" sz="850" dirty="0">
                <a:solidFill>
                  <a:srgbClr val="EDEDED"/>
                </a:solidFill>
                <a:latin typeface="Arial" charset="0"/>
                <a:ea typeface="Arial" charset="0"/>
                <a:cs typeface="Arial" charset="0"/>
              </a:rPr>
              <a:t>Legal Advisor of the Ministry of Foreign Affairs (2012-2015).</a:t>
            </a:r>
          </a:p>
          <a:p>
            <a:pPr marL="93663" indent="-93663" algn="just">
              <a:spcAft>
                <a:spcPts val="300"/>
              </a:spcAft>
              <a:buFont typeface="Arial" panose="020B0604020202020204" pitchFamily="34" charset="0"/>
              <a:buChar char="•"/>
            </a:pPr>
            <a:r>
              <a:rPr lang="es-MX" sz="850" dirty="0">
                <a:solidFill>
                  <a:srgbClr val="EDEDED"/>
                </a:solidFill>
                <a:latin typeface="Arial" charset="0"/>
                <a:ea typeface="Arial" charset="0"/>
                <a:cs typeface="Arial" charset="0"/>
              </a:rPr>
              <a:t>Undersecretary for Legal and Human Rights SEGOB (2012).</a:t>
            </a:r>
          </a:p>
          <a:p>
            <a:pPr marL="93663" indent="-93663" algn="just">
              <a:spcAft>
                <a:spcPts val="300"/>
              </a:spcAft>
              <a:buFont typeface="Arial" panose="020B0604020202020204" pitchFamily="34" charset="0"/>
              <a:buChar char="•"/>
            </a:pPr>
            <a:r>
              <a:rPr lang="es-MX" sz="850" dirty="0">
                <a:solidFill>
                  <a:srgbClr val="EDEDED"/>
                </a:solidFill>
                <a:latin typeface="Arial" charset="0"/>
                <a:ea typeface="Arial" charset="0"/>
                <a:cs typeface="Arial" charset="0"/>
              </a:rPr>
              <a:t>Federal Deputy Attorney General for Legislation and Consultation (2010-2011).</a:t>
            </a:r>
          </a:p>
          <a:p>
            <a:pPr marL="93663" indent="-93663" algn="just">
              <a:spcAft>
                <a:spcPts val="300"/>
              </a:spcAft>
              <a:buFont typeface="Arial" panose="020B0604020202020204" pitchFamily="34" charset="0"/>
              <a:buChar char="•"/>
            </a:pPr>
            <a:r>
              <a:rPr lang="es-MX" sz="850" dirty="0">
                <a:solidFill>
                  <a:srgbClr val="EDEDED"/>
                </a:solidFill>
                <a:latin typeface="Arial" charset="0"/>
                <a:ea typeface="Arial" charset="0"/>
                <a:cs typeface="Arial" charset="0"/>
              </a:rPr>
              <a:t>General Director SHCP (1995-2009).</a:t>
            </a:r>
          </a:p>
          <a:p>
            <a:pPr algn="just">
              <a:spcAft>
                <a:spcPts val="300"/>
              </a:spcAft>
            </a:pPr>
            <a:endParaRPr lang="en-US" sz="1100" b="1" dirty="0">
              <a:solidFill>
                <a:srgbClr val="EDEDED"/>
              </a:solidFill>
              <a:latin typeface="Arial" charset="0"/>
              <a:ea typeface="Arial" charset="0"/>
              <a:cs typeface="Arial" charset="0"/>
            </a:endParaRPr>
          </a:p>
        </p:txBody>
      </p:sp>
      <p:sp>
        <p:nvSpPr>
          <p:cNvPr id="46" name="Rectangle 45"/>
          <p:cNvSpPr/>
          <p:nvPr/>
        </p:nvSpPr>
        <p:spPr>
          <a:xfrm>
            <a:off x="8070574" y="6271087"/>
            <a:ext cx="844825" cy="45719"/>
          </a:xfrm>
          <a:prstGeom prst="rect">
            <a:avLst/>
          </a:prstGeom>
          <a:gradFill flip="none" rotWithShape="1">
            <a:gsLst>
              <a:gs pos="38000">
                <a:srgbClr val="002F5E"/>
              </a:gs>
              <a:gs pos="99000">
                <a:srgbClr val="005993"/>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5499" y="1173554"/>
            <a:ext cx="1476145" cy="1476145"/>
          </a:xfrm>
          <a:prstGeom prst="rect">
            <a:avLst/>
          </a:prstGeom>
        </p:spPr>
      </p:pic>
      <p:sp>
        <p:nvSpPr>
          <p:cNvPr id="20" name="Oval 19"/>
          <p:cNvSpPr/>
          <p:nvPr/>
        </p:nvSpPr>
        <p:spPr>
          <a:xfrm>
            <a:off x="808444" y="1197598"/>
            <a:ext cx="1473200" cy="1473200"/>
          </a:xfrm>
          <a:prstGeom prst="ellipse">
            <a:avLst/>
          </a:prstGeom>
          <a:noFill/>
          <a:ln w="57150">
            <a:solidFill>
              <a:srgbClr val="EDEDE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13">
            <a:extLst>
              <a:ext uri="{FF2B5EF4-FFF2-40B4-BE49-F238E27FC236}">
                <a16:creationId xmlns:a16="http://schemas.microsoft.com/office/drawing/2014/main" id="{1E0F2E1C-AE3C-4792-A79D-17D6A8B7BCDF}"/>
              </a:ext>
            </a:extLst>
          </p:cNvPr>
          <p:cNvSpPr txBox="1"/>
          <p:nvPr/>
        </p:nvSpPr>
        <p:spPr>
          <a:xfrm>
            <a:off x="7620000" y="340255"/>
            <a:ext cx="1524000" cy="246221"/>
          </a:xfrm>
          <a:prstGeom prst="rect">
            <a:avLst/>
          </a:prstGeom>
          <a:noFill/>
        </p:spPr>
        <p:txBody>
          <a:bodyPr wrap="square" rtlCol="0">
            <a:spAutoFit/>
          </a:bodyPr>
          <a:lstStyle/>
          <a:p>
            <a:pPr algn="r"/>
            <a:r>
              <a:rPr lang="en-US" sz="1000" b="1" dirty="0">
                <a:solidFill>
                  <a:srgbClr val="005993"/>
                </a:solidFill>
                <a:latin typeface="Arial" charset="0"/>
                <a:ea typeface="Arial" charset="0"/>
                <a:cs typeface="Arial" charset="0"/>
              </a:rPr>
              <a:t>www.dlgabogados.mx</a:t>
            </a:r>
          </a:p>
        </p:txBody>
      </p:sp>
    </p:spTree>
    <p:extLst>
      <p:ext uri="{BB962C8B-B14F-4D97-AF65-F5344CB8AC3E}">
        <p14:creationId xmlns:p14="http://schemas.microsoft.com/office/powerpoint/2010/main" val="175164239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9116</TotalTime>
  <Words>3901</Words>
  <Application>Microsoft Office PowerPoint</Application>
  <PresentationFormat>Carta (216 x 279 mm)</PresentationFormat>
  <Paragraphs>403</Paragraphs>
  <Slides>21</Slides>
  <Notes>1</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21</vt:i4>
      </vt:variant>
    </vt:vector>
  </HeadingPairs>
  <TitlesOfParts>
    <vt:vector size="27" baseType="lpstr">
      <vt:lpstr>Arial</vt:lpstr>
      <vt:lpstr>Calibri</vt:lpstr>
      <vt:lpstr>Calibri Light</vt:lpstr>
      <vt:lpstr>Helvetica Neue</vt:lpstr>
      <vt:lpstr>Wingdings</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Uriel M. Ibarra</dc:creator>
  <cp:lastModifiedBy>Pablo Alvarado Alvarez del Castillo</cp:lastModifiedBy>
  <cp:revision>495</cp:revision>
  <dcterms:created xsi:type="dcterms:W3CDTF">2018-12-21T20:35:00Z</dcterms:created>
  <dcterms:modified xsi:type="dcterms:W3CDTF">2021-10-12T23:06:29Z</dcterms:modified>
</cp:coreProperties>
</file>